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26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85"/>
  </p:notesMasterIdLst>
  <p:sldIdLst>
    <p:sldId id="293" r:id="rId2"/>
    <p:sldId id="292" r:id="rId3"/>
    <p:sldId id="299" r:id="rId4"/>
    <p:sldId id="295" r:id="rId5"/>
    <p:sldId id="305" r:id="rId6"/>
    <p:sldId id="300" r:id="rId7"/>
    <p:sldId id="301" r:id="rId8"/>
    <p:sldId id="302" r:id="rId9"/>
    <p:sldId id="303" r:id="rId10"/>
    <p:sldId id="306" r:id="rId11"/>
    <p:sldId id="304" r:id="rId12"/>
    <p:sldId id="311" r:id="rId13"/>
    <p:sldId id="312" r:id="rId14"/>
    <p:sldId id="313" r:id="rId15"/>
    <p:sldId id="315" r:id="rId16"/>
    <p:sldId id="314" r:id="rId17"/>
    <p:sldId id="307" r:id="rId18"/>
    <p:sldId id="316" r:id="rId19"/>
    <p:sldId id="317" r:id="rId20"/>
    <p:sldId id="308" r:id="rId21"/>
    <p:sldId id="309" r:id="rId22"/>
    <p:sldId id="310" r:id="rId23"/>
    <p:sldId id="318" r:id="rId24"/>
    <p:sldId id="319" r:id="rId25"/>
    <p:sldId id="322" r:id="rId26"/>
    <p:sldId id="323" r:id="rId27"/>
    <p:sldId id="324" r:id="rId28"/>
    <p:sldId id="325" r:id="rId29"/>
    <p:sldId id="331" r:id="rId30"/>
    <p:sldId id="332" r:id="rId31"/>
    <p:sldId id="333" r:id="rId32"/>
    <p:sldId id="334" r:id="rId33"/>
    <p:sldId id="335" r:id="rId34"/>
    <p:sldId id="336" r:id="rId35"/>
    <p:sldId id="337" r:id="rId36"/>
    <p:sldId id="340" r:id="rId37"/>
    <p:sldId id="329" r:id="rId38"/>
    <p:sldId id="341" r:id="rId39"/>
    <p:sldId id="342" r:id="rId40"/>
    <p:sldId id="343" r:id="rId41"/>
    <p:sldId id="344" r:id="rId42"/>
    <p:sldId id="298" r:id="rId43"/>
    <p:sldId id="346" r:id="rId44"/>
    <p:sldId id="347" r:id="rId45"/>
    <p:sldId id="348" r:id="rId46"/>
    <p:sldId id="330" r:id="rId47"/>
    <p:sldId id="321" r:id="rId48"/>
    <p:sldId id="297" r:id="rId49"/>
    <p:sldId id="345" r:id="rId50"/>
    <p:sldId id="338" r:id="rId51"/>
    <p:sldId id="258" r:id="rId52"/>
    <p:sldId id="259" r:id="rId53"/>
    <p:sldId id="260" r:id="rId54"/>
    <p:sldId id="261" r:id="rId55"/>
    <p:sldId id="262" r:id="rId56"/>
    <p:sldId id="263" r:id="rId57"/>
    <p:sldId id="264" r:id="rId58"/>
    <p:sldId id="265" r:id="rId59"/>
    <p:sldId id="266" r:id="rId60"/>
    <p:sldId id="267" r:id="rId61"/>
    <p:sldId id="268" r:id="rId62"/>
    <p:sldId id="269" r:id="rId63"/>
    <p:sldId id="273" r:id="rId64"/>
    <p:sldId id="270" r:id="rId65"/>
    <p:sldId id="271" r:id="rId66"/>
    <p:sldId id="272" r:id="rId67"/>
    <p:sldId id="274" r:id="rId68"/>
    <p:sldId id="275" r:id="rId69"/>
    <p:sldId id="276" r:id="rId70"/>
    <p:sldId id="277" r:id="rId71"/>
    <p:sldId id="278" r:id="rId72"/>
    <p:sldId id="279" r:id="rId73"/>
    <p:sldId id="280" r:id="rId74"/>
    <p:sldId id="281" r:id="rId75"/>
    <p:sldId id="282" r:id="rId76"/>
    <p:sldId id="283" r:id="rId77"/>
    <p:sldId id="284" r:id="rId78"/>
    <p:sldId id="285" r:id="rId79"/>
    <p:sldId id="286" r:id="rId80"/>
    <p:sldId id="287" r:id="rId81"/>
    <p:sldId id="288" r:id="rId82"/>
    <p:sldId id="289" r:id="rId83"/>
    <p:sldId id="339" r:id="rId8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hanna DeSouza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-112" y="-4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heme" Target="theme/theme1.xml"/><Relationship Id="rId9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notesMaster" Target="notesMasters/notesMaster1.xml"/><Relationship Id="rId86" Type="http://schemas.openxmlformats.org/officeDocument/2006/relationships/printerSettings" Target="printerSettings/printerSettings1.bin"/><Relationship Id="rId87" Type="http://schemas.openxmlformats.org/officeDocument/2006/relationships/commentAuthors" Target="commentAuthors.xml"/><Relationship Id="rId88" Type="http://schemas.openxmlformats.org/officeDocument/2006/relationships/presProps" Target="presProps.xml"/><Relationship Id="rId89" Type="http://schemas.openxmlformats.org/officeDocument/2006/relationships/viewProps" Target="viewProps.xml"/></Relationships>
</file>

<file path=ppt/media/image1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53A24C-4135-094C-957B-35852E7EDFA4}" type="datetimeFigureOut">
              <a:rPr lang="en-US" smtClean="0"/>
              <a:t>9/3/14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F4D5E-EC34-BC40-81FA-0B854D990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46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image from</a:t>
            </a:r>
            <a:r>
              <a:rPr lang="en-US" baseline="0" dirty="0" smtClean="0"/>
              <a:t> slides from presentation I made with these objects: </a:t>
            </a:r>
            <a:r>
              <a:rPr lang="en-US" baseline="0" dirty="0" err="1" smtClean="0"/>
              <a:t>loadBalancingBasics_SMD.pptx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F4D5E-EC34-BC40-81FA-0B854D990F5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57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image from</a:t>
            </a:r>
            <a:r>
              <a:rPr lang="en-US" baseline="0" dirty="0" smtClean="0"/>
              <a:t> slides from presentation I made with these objects: </a:t>
            </a:r>
            <a:r>
              <a:rPr lang="en-US" baseline="0" dirty="0" err="1" smtClean="0"/>
              <a:t>loadBalancingBasics_SMD.pptx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F4D5E-EC34-BC40-81FA-0B854D990F5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57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image from</a:t>
            </a:r>
            <a:r>
              <a:rPr lang="en-US" baseline="0" dirty="0" smtClean="0"/>
              <a:t> slides from presentation I made with these objects: </a:t>
            </a:r>
            <a:r>
              <a:rPr lang="en-US" baseline="0" dirty="0" err="1" smtClean="0"/>
              <a:t>loadBalancingBasics_SMD.pptx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F4D5E-EC34-BC40-81FA-0B854D990F5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57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103" y="1734127"/>
            <a:ext cx="8904929" cy="698493"/>
          </a:xfrm>
        </p:spPr>
        <p:txBody>
          <a:bodyPr anchor="b">
            <a:normAutofit/>
          </a:bodyPr>
          <a:lstStyle>
            <a:lvl1pPr algn="ctr">
              <a:defRPr sz="4400" cap="small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4926" y="2849782"/>
            <a:ext cx="6400800" cy="70040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/>
              <a:t>Wednesday, September 3,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2444811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/>
          <p:cNvSpPr txBox="1">
            <a:spLocks/>
          </p:cNvSpPr>
          <p:nvPr userDrawn="1"/>
        </p:nvSpPr>
        <p:spPr>
          <a:xfrm>
            <a:off x="1404926" y="4774277"/>
            <a:ext cx="6400800" cy="7004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fld id="{B07CD00D-ECE2-B341-910C-3E5E7B4740E6}" type="datetime4">
              <a:rPr lang="en-US" smtClean="0">
                <a:latin typeface="Times New Roman"/>
                <a:cs typeface="Times New Roman"/>
              </a:rPr>
              <a:t>September 3, 2014</a:t>
            </a:fld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1404938" y="3700463"/>
            <a:ext cx="6400800" cy="107315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822960" indent="0">
              <a:buNone/>
              <a:defRPr/>
            </a:lvl4pPr>
            <a:lvl5pPr marL="105156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/>
              <a:t>Wednesday, September 3,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/>
              <a:t>Wednesday, September 3, 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/>
              <a:t>Wednesday, September 3,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/>
              <a:t>Wednesday, September 3,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/>
              <a:t>Wednesday, September 3,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BA436-8F4F-4C44-8F1F-851EC5357BA3}" type="datetime2">
              <a:rPr lang="en-US" smtClean="0"/>
              <a:pPr/>
              <a:t>Wednesday, September 3, 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111851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457200" y="2198574"/>
            <a:ext cx="8229600" cy="111904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5"/>
          </p:nvPr>
        </p:nvSpPr>
        <p:spPr>
          <a:xfrm>
            <a:off x="457200" y="3583427"/>
            <a:ext cx="8229600" cy="1136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6"/>
          </p:nvPr>
        </p:nvSpPr>
        <p:spPr>
          <a:xfrm>
            <a:off x="457200" y="5043465"/>
            <a:ext cx="8229600" cy="11367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50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/>
              <a:t>Wednesday, September 3,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4038600" cy="545581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35846"/>
            <a:ext cx="4038600" cy="545581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fld id="{CCEBA98F-560C-4997-81C4-81D4D9187EAB}" type="datetime2">
              <a:rPr lang="en-US" smtClean="0"/>
              <a:pPr/>
              <a:t>Wednesday, September 3,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/>
              <a:t>Wednesday, September 3, 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4038600" cy="31401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35846"/>
            <a:ext cx="4038600" cy="31401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fld id="{CCEBA98F-560C-4997-81C4-81D4D9187EAB}" type="datetime2">
              <a:rPr lang="en-US" smtClean="0"/>
              <a:pPr/>
              <a:t>Wednesday, September 3, 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/>
                <a:cs typeface="Times New Roman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57200" y="4829213"/>
            <a:ext cx="8229600" cy="1550950"/>
          </a:xfr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457200" y="4238625"/>
            <a:ext cx="8229600" cy="590550"/>
          </a:xfrm>
          <a:solidFill>
            <a:schemeClr val="tx2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568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/>
              <a:t>Wednesday, September 3, 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/>
              <a:t>Wednesday, September 3, 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506351"/>
            <a:ext cx="9144000" cy="3657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66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5235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06351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fld id="{DAEBA436-8F4F-4C44-8F1F-851EC5357BA3}" type="datetime2">
              <a:rPr lang="en-US" smtClean="0"/>
              <a:pPr/>
              <a:t>Wednesday, September 3, 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6501045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D2533C"/>
                </a:solidFill>
                <a:latin typeface="Times New Roman"/>
                <a:cs typeface="Times New Roman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6506351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D2533C"/>
                </a:solidFill>
                <a:latin typeface="Times New Roman"/>
                <a:cs typeface="Times New Roman"/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73" r:id="rId3"/>
    <p:sldLayoutId id="2147483963" r:id="rId4"/>
    <p:sldLayoutId id="2147483964" r:id="rId5"/>
    <p:sldLayoutId id="2147483965" r:id="rId6"/>
    <p:sldLayoutId id="2147483972" r:id="rId7"/>
    <p:sldLayoutId id="2147483966" r:id="rId8"/>
    <p:sldLayoutId id="2147483967" r:id="rId9"/>
    <p:sldLayoutId id="2147483968" r:id="rId10"/>
    <p:sldLayoutId id="2147483969" r:id="rId11"/>
    <p:sldLayoutId id="2147483970" r:id="rId12"/>
    <p:sldLayoutId id="2147483971" r:id="rId1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Times New Roman"/>
          <a:ea typeface="+mj-ea"/>
          <a:cs typeface="Times New Roman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Times New Roman"/>
          <a:ea typeface="+mn-ea"/>
          <a:cs typeface="Times New Roman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Wingdings" charset="2"/>
        <a:buChar char="Ø"/>
        <a:defRPr sz="2000" kern="1200">
          <a:solidFill>
            <a:schemeClr val="tx1"/>
          </a:solidFill>
          <a:latin typeface="Times New Roman"/>
          <a:ea typeface="+mn-ea"/>
          <a:cs typeface="Times New Roman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charset="2"/>
        <a:buChar char=""/>
        <a:defRPr sz="1800" kern="1200">
          <a:solidFill>
            <a:schemeClr val="tx1"/>
          </a:solidFill>
          <a:latin typeface="Times New Roman"/>
          <a:ea typeface="+mn-ea"/>
          <a:cs typeface="Times New Roman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1600" kern="1200">
          <a:solidFill>
            <a:schemeClr val="tx1"/>
          </a:solidFill>
          <a:latin typeface="Times New Roman"/>
          <a:ea typeface="+mn-ea"/>
          <a:cs typeface="Times New Roman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Wingdings" charset="2"/>
        <a:buChar char="Ø"/>
        <a:defRPr sz="1400" kern="1200" baseline="0">
          <a:solidFill>
            <a:schemeClr val="tx1"/>
          </a:solidFill>
          <a:latin typeface="Times New Roman"/>
          <a:ea typeface="+mn-ea"/>
          <a:cs typeface="Times New Roman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Programming with Parallel </a:t>
            </a:r>
            <a:r>
              <a:rPr lang="en-US" sz="3200" dirty="0" err="1" smtClean="0"/>
              <a:t>Migratable</a:t>
            </a:r>
            <a:r>
              <a:rPr lang="en-US" sz="3200" dirty="0" smtClean="0"/>
              <a:t> Objects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Sanjay </a:t>
            </a:r>
            <a:r>
              <a:rPr lang="en-US" dirty="0" err="1" smtClean="0"/>
              <a:t>Kalé</a:t>
            </a:r>
            <a:r>
              <a:rPr lang="en-US" dirty="0" smtClean="0"/>
              <a:t> and PPL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Parallel Programming Laboratory</a:t>
            </a:r>
          </a:p>
          <a:p>
            <a:r>
              <a:rPr lang="en-US" dirty="0" smtClean="0"/>
              <a:t>University of Illinois at Urbana-Champaign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363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Stuff you already know 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/>
              <a:t>Benefits of Object-based code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8229600" cy="212511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Objects encapsulate data</a:t>
            </a:r>
          </a:p>
          <a:p>
            <a:r>
              <a:rPr lang="en-US" dirty="0"/>
              <a:t>Methods represent functionality relevant to that data</a:t>
            </a:r>
          </a:p>
          <a:p>
            <a:r>
              <a:rPr lang="en-US" dirty="0"/>
              <a:t>Method invocations can modify / update state of the object / data </a:t>
            </a:r>
            <a:endParaRPr lang="en-US" dirty="0" smtClean="0"/>
          </a:p>
          <a:p>
            <a:r>
              <a:rPr lang="en-US" dirty="0" smtClean="0"/>
              <a:t>Computation </a:t>
            </a:r>
            <a:r>
              <a:rPr lang="en-US" dirty="0"/>
              <a:t>can be expressed in terms of objects interacting via method invocations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5224377"/>
            <a:ext cx="8229600" cy="119143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Nothing new</a:t>
            </a:r>
          </a:p>
          <a:p>
            <a:r>
              <a:rPr lang="en-US" dirty="0"/>
              <a:t>Still quite uncommon in HPC code</a:t>
            </a:r>
          </a:p>
          <a:p>
            <a:r>
              <a:rPr lang="en-US" dirty="0"/>
              <a:t>Its not about language syntax. Its about program structure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457200" y="3228423"/>
            <a:ext cx="8229600" cy="19865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Methods are natural units of sequential computation on object data </a:t>
            </a:r>
            <a:endParaRPr lang="en-US" dirty="0" smtClean="0"/>
          </a:p>
          <a:p>
            <a:r>
              <a:rPr lang="en-US" dirty="0" smtClean="0"/>
              <a:t>Thoughtful </a:t>
            </a:r>
            <a:r>
              <a:rPr lang="en-US" dirty="0"/>
              <a:t>design yields focused methods with single purpose </a:t>
            </a:r>
            <a:endParaRPr lang="en-US" dirty="0" smtClean="0"/>
          </a:p>
          <a:p>
            <a:r>
              <a:rPr lang="en-US" dirty="0" smtClean="0"/>
              <a:t>Naturally </a:t>
            </a:r>
            <a:r>
              <a:rPr lang="en-US" dirty="0"/>
              <a:t>expresses an object’s response to inputs (signals / data)</a:t>
            </a:r>
          </a:p>
        </p:txBody>
      </p:sp>
    </p:spTree>
    <p:extLst>
      <p:ext uri="{BB962C8B-B14F-4D97-AF65-F5344CB8AC3E}">
        <p14:creationId xmlns:p14="http://schemas.microsoft.com/office/powerpoint/2010/main" val="2018325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Globally-Visible Objects: </a:t>
            </a:r>
            <a:r>
              <a:rPr lang="en-US" dirty="0" err="1"/>
              <a:t>Chares</a:t>
            </a:r>
            <a:r>
              <a:rPr lang="en-US" dirty="0"/>
              <a:t> and Proxies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99127"/>
            <a:ext cx="8229600" cy="2279095"/>
          </a:xfrm>
        </p:spPr>
        <p:txBody>
          <a:bodyPr/>
          <a:lstStyle/>
          <a:p>
            <a:r>
              <a:rPr lang="en-US" dirty="0"/>
              <a:t>Certain “special” object </a:t>
            </a:r>
            <a:r>
              <a:rPr lang="en-US" i="1" dirty="0"/>
              <a:t>instances</a:t>
            </a:r>
            <a:r>
              <a:rPr lang="en-US" dirty="0"/>
              <a:t> are:</a:t>
            </a:r>
          </a:p>
          <a:p>
            <a:pPr lvl="1"/>
            <a:r>
              <a:rPr lang="en-US" dirty="0" smtClean="0"/>
              <a:t>first</a:t>
            </a:r>
            <a:r>
              <a:rPr lang="en-US" dirty="0"/>
              <a:t>-class citizens in the parallel address space,</a:t>
            </a:r>
          </a:p>
          <a:p>
            <a:pPr lvl="1"/>
            <a:r>
              <a:rPr lang="en-US" dirty="0" smtClean="0"/>
              <a:t>with </a:t>
            </a:r>
            <a:r>
              <a:rPr lang="en-US" dirty="0"/>
              <a:t>unique location-independent names</a:t>
            </a:r>
          </a:p>
          <a:p>
            <a:r>
              <a:rPr lang="en-US" dirty="0"/>
              <a:t>Under the hood, the runtime handles locality and provides </a:t>
            </a:r>
            <a:r>
              <a:rPr lang="en-US" dirty="0" smtClean="0"/>
              <a:t>the mechanisms </a:t>
            </a:r>
            <a:r>
              <a:rPr lang="en-US" dirty="0"/>
              <a:t>to promote objects to the parallel space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1678940"/>
            <a:ext cx="8229600" cy="143067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02915" y="1808193"/>
            <a:ext cx="408752" cy="37958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2379033" y="1808193"/>
            <a:ext cx="408752" cy="37958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184869" y="1808193"/>
            <a:ext cx="408752" cy="379580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6312119" y="1808193"/>
            <a:ext cx="408752" cy="37958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740119" y="2546678"/>
            <a:ext cx="408752" cy="37958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3361534" y="2546678"/>
            <a:ext cx="408752" cy="379580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5311994" y="2546678"/>
            <a:ext cx="408752" cy="37958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7661494" y="2546678"/>
            <a:ext cx="408752" cy="379580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1370945" y="1153272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2583409" y="801987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7" name="Oval 16"/>
          <p:cNvSpPr/>
          <p:nvPr/>
        </p:nvSpPr>
        <p:spPr>
          <a:xfrm>
            <a:off x="6741037" y="1162147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7704957" y="982067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842271" y="3378805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1738136" y="3198724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176947" y="3378804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22" name="Oval 21"/>
          <p:cNvSpPr/>
          <p:nvPr/>
        </p:nvSpPr>
        <p:spPr>
          <a:xfrm>
            <a:off x="5412731" y="3558885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6371863" y="3198724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7889544" y="3378805"/>
            <a:ext cx="369174" cy="36016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010727" y="1217275"/>
            <a:ext cx="3188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Parallel Address Space</a:t>
            </a:r>
            <a:endParaRPr lang="en-US" sz="24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9409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Globally-Visible </a:t>
            </a:r>
            <a:r>
              <a:rPr lang="en-US" dirty="0" smtClean="0"/>
              <a:t>Methods: Entry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99127"/>
            <a:ext cx="8229600" cy="2279095"/>
          </a:xfrm>
        </p:spPr>
        <p:txBody>
          <a:bodyPr>
            <a:normAutofit/>
          </a:bodyPr>
          <a:lstStyle/>
          <a:p>
            <a:r>
              <a:rPr lang="en-US" dirty="0"/>
              <a:t>How can objects communicate across address spaces?</a:t>
            </a:r>
          </a:p>
          <a:p>
            <a:pPr lvl="1"/>
            <a:r>
              <a:rPr lang="en-US" dirty="0" smtClean="0"/>
              <a:t>Just </a:t>
            </a:r>
            <a:r>
              <a:rPr lang="en-US" dirty="0"/>
              <a:t>like a sequential object-oriented language, an object’s reference </a:t>
            </a:r>
            <a:r>
              <a:rPr lang="en-US" dirty="0" smtClean="0"/>
              <a:t>is used </a:t>
            </a:r>
            <a:r>
              <a:rPr lang="en-US" dirty="0"/>
              <a:t>to invoke a method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the parallel space, this is a handle that is location transparent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method invocation becomes an act of communication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678939"/>
            <a:ext cx="9144000" cy="208176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57200" y="1994352"/>
            <a:ext cx="569153" cy="552325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2241340" y="1994352"/>
            <a:ext cx="569153" cy="552325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331752" y="1994352"/>
            <a:ext cx="569153" cy="552325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6743579" y="1937409"/>
            <a:ext cx="569153" cy="55232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455894" y="2953680"/>
            <a:ext cx="569153" cy="55232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3478023" y="2822839"/>
            <a:ext cx="569153" cy="552325"/>
          </a:xfrm>
          <a:prstGeom prst="ellipse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5682825" y="3089700"/>
            <a:ext cx="569153" cy="55232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8216470" y="2822839"/>
            <a:ext cx="569153" cy="552325"/>
          </a:xfrm>
          <a:prstGeom prst="ellipse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833597" y="1217275"/>
            <a:ext cx="3542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Parallel Address Space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cxnSp>
        <p:nvCxnSpPr>
          <p:cNvPr id="5" name="Straight Arrow Connector 4"/>
          <p:cNvCxnSpPr>
            <a:stCxn id="8" idx="2"/>
          </p:cNvCxnSpPr>
          <p:nvPr/>
        </p:nvCxnSpPr>
        <p:spPr>
          <a:xfrm flipH="1">
            <a:off x="1026353" y="2270515"/>
            <a:ext cx="1214987" cy="215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7" idx="5"/>
            <a:endCxn id="11" idx="1"/>
          </p:cNvCxnSpPr>
          <p:nvPr/>
        </p:nvCxnSpPr>
        <p:spPr>
          <a:xfrm>
            <a:off x="943002" y="2465791"/>
            <a:ext cx="596243" cy="5687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1" idx="6"/>
          </p:cNvCxnSpPr>
          <p:nvPr/>
        </p:nvCxnSpPr>
        <p:spPr>
          <a:xfrm flipV="1">
            <a:off x="2025047" y="2292083"/>
            <a:ext cx="2306705" cy="9377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0" idx="2"/>
            <a:endCxn id="9" idx="6"/>
          </p:cNvCxnSpPr>
          <p:nvPr/>
        </p:nvCxnSpPr>
        <p:spPr>
          <a:xfrm flipH="1">
            <a:off x="4900905" y="2213572"/>
            <a:ext cx="1842674" cy="569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4" idx="1"/>
            <a:endCxn id="10" idx="5"/>
          </p:cNvCxnSpPr>
          <p:nvPr/>
        </p:nvCxnSpPr>
        <p:spPr>
          <a:xfrm flipH="1" flipV="1">
            <a:off x="7229381" y="2408848"/>
            <a:ext cx="1070440" cy="4948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2" idx="5"/>
            <a:endCxn id="13" idx="2"/>
          </p:cNvCxnSpPr>
          <p:nvPr/>
        </p:nvCxnSpPr>
        <p:spPr>
          <a:xfrm>
            <a:off x="3963825" y="3294278"/>
            <a:ext cx="1719000" cy="715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259092" y="1857648"/>
            <a:ext cx="7324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F.m4()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259092" y="2408848"/>
            <a:ext cx="771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B.m2()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111777" y="2101238"/>
            <a:ext cx="760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E.m3()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16579" y="1825075"/>
            <a:ext cx="760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E.m1()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688754" y="2269262"/>
            <a:ext cx="782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G.m2()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368751" y="2903725"/>
            <a:ext cx="782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Times New Roman"/>
                <a:cs typeface="Times New Roman"/>
              </a:rPr>
              <a:t>H.m2()</a:t>
            </a:r>
            <a:endParaRPr lang="en-US" sz="1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01429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Method-Driven Asynchronous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18457"/>
            <a:ext cx="8229600" cy="1959764"/>
          </a:xfrm>
        </p:spPr>
        <p:txBody>
          <a:bodyPr/>
          <a:lstStyle/>
          <a:p>
            <a:r>
              <a:rPr lang="en-US" dirty="0"/>
              <a:t>What happens if an object waits for a return value from a method invocation?</a:t>
            </a:r>
          </a:p>
          <a:p>
            <a:pPr lvl="1"/>
            <a:r>
              <a:rPr lang="en-US" dirty="0" smtClean="0"/>
              <a:t>Performance</a:t>
            </a:r>
            <a:endParaRPr lang="en-US" dirty="0"/>
          </a:p>
          <a:p>
            <a:pPr lvl="1"/>
            <a:r>
              <a:rPr lang="en-US" dirty="0" smtClean="0"/>
              <a:t>Latency</a:t>
            </a:r>
            <a:endParaRPr lang="en-US" dirty="0"/>
          </a:p>
          <a:p>
            <a:pPr lvl="1"/>
            <a:r>
              <a:rPr lang="en-US" dirty="0" smtClean="0"/>
              <a:t>Reasoning </a:t>
            </a:r>
            <a:r>
              <a:rPr lang="en-US" dirty="0"/>
              <a:t>about correctness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18128"/>
            <a:ext cx="8272272" cy="1964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532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Design Principle: Do not wait for remote </a:t>
            </a:r>
            <a:r>
              <a:rPr lang="en-US" sz="3600" dirty="0" smtClean="0"/>
              <a:t>completion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18457"/>
            <a:ext cx="8229600" cy="1959764"/>
          </a:xfrm>
        </p:spPr>
        <p:txBody>
          <a:bodyPr/>
          <a:lstStyle/>
          <a:p>
            <a:r>
              <a:rPr lang="en-US" dirty="0"/>
              <a:t>Hence, method invocations should be </a:t>
            </a:r>
            <a:r>
              <a:rPr lang="en-US" dirty="0" smtClean="0"/>
              <a:t>asynchronous</a:t>
            </a:r>
          </a:p>
          <a:p>
            <a:pPr lvl="1"/>
            <a:r>
              <a:rPr lang="en-US" dirty="0" smtClean="0"/>
              <a:t>No </a:t>
            </a:r>
            <a:r>
              <a:rPr lang="en-US" dirty="0"/>
              <a:t>return values </a:t>
            </a:r>
          </a:p>
          <a:p>
            <a:r>
              <a:rPr lang="en-US" dirty="0"/>
              <a:t>Computations are driven by the incoming </a:t>
            </a:r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Initiated </a:t>
            </a:r>
            <a:r>
              <a:rPr lang="en-US" dirty="0"/>
              <a:t>by the sender or method caller </a:t>
            </a:r>
            <a:endParaRPr lang="en-US" dirty="0"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07" y="1663699"/>
            <a:ext cx="8195893" cy="194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980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example, a Jacobi reduction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115" y="950808"/>
            <a:ext cx="7395028" cy="553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017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Methods: Natural Units of Sequential Computation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35846"/>
            <a:ext cx="3798317" cy="5455810"/>
          </a:xfrm>
        </p:spPr>
        <p:txBody>
          <a:bodyPr>
            <a:normAutofit fontScale="92500"/>
          </a:bodyPr>
          <a:lstStyle/>
          <a:p>
            <a:r>
              <a:rPr lang="en-US" dirty="0"/>
              <a:t>Methods still have the same sequential semantics</a:t>
            </a:r>
          </a:p>
          <a:p>
            <a:pPr lvl="1"/>
            <a:r>
              <a:rPr lang="en-US" dirty="0" smtClean="0"/>
              <a:t>Atomicity</a:t>
            </a:r>
            <a:r>
              <a:rPr lang="en-US" dirty="0"/>
              <a:t>: methods do not execute in parallel</a:t>
            </a:r>
          </a:p>
          <a:p>
            <a:r>
              <a:rPr lang="en-US" dirty="0"/>
              <a:t>Methods cannot be interrupted or preempted</a:t>
            </a:r>
          </a:p>
          <a:p>
            <a:r>
              <a:rPr lang="en-US" dirty="0"/>
              <a:t>Methods interact and update state of an object in the same way</a:t>
            </a:r>
          </a:p>
          <a:p>
            <a:r>
              <a:rPr lang="en-US" dirty="0"/>
              <a:t>Method sequencing is what changes from sequential computation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21222" b="-21222"/>
          <a:stretch>
            <a:fillRect/>
          </a:stretch>
        </p:blipFill>
        <p:spPr>
          <a:xfrm>
            <a:off x="4255517" y="935846"/>
            <a:ext cx="4431283" cy="5455810"/>
          </a:xfrm>
        </p:spPr>
      </p:pic>
    </p:spTree>
    <p:extLst>
      <p:ext uri="{BB962C8B-B14F-4D97-AF65-F5344CB8AC3E}">
        <p14:creationId xmlns:p14="http://schemas.microsoft.com/office/powerpoint/2010/main" val="2116721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Execution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6082"/>
            <a:ext cx="8229600" cy="3046854"/>
          </a:xfrm>
        </p:spPr>
        <p:txBody>
          <a:bodyPr/>
          <a:lstStyle/>
          <a:p>
            <a:r>
              <a:rPr lang="en-US" dirty="0"/>
              <a:t>Several objects live on a single </a:t>
            </a:r>
            <a:r>
              <a:rPr lang="en-US" i="1" dirty="0"/>
              <a:t>PE</a:t>
            </a:r>
          </a:p>
          <a:p>
            <a:pPr lvl="1"/>
            <a:r>
              <a:rPr lang="en-US" dirty="0" smtClean="0"/>
              <a:t>For </a:t>
            </a:r>
            <a:r>
              <a:rPr lang="en-US" dirty="0"/>
              <a:t>now, think of it as a core (or just “processor”)</a:t>
            </a:r>
          </a:p>
          <a:p>
            <a:r>
              <a:rPr lang="en-US" dirty="0"/>
              <a:t>As a result,</a:t>
            </a:r>
          </a:p>
          <a:p>
            <a:pPr lvl="1"/>
            <a:r>
              <a:rPr lang="en-US" dirty="0" smtClean="0"/>
              <a:t>Method </a:t>
            </a:r>
            <a:r>
              <a:rPr lang="en-US" dirty="0"/>
              <a:t>invocations directed at objects on that processor will have to be stored in a pool,</a:t>
            </a:r>
          </a:p>
          <a:p>
            <a:pPr lvl="1"/>
            <a:r>
              <a:rPr lang="en-US" dirty="0" smtClean="0"/>
              <a:t>And </a:t>
            </a:r>
            <a:r>
              <a:rPr lang="en-US" dirty="0"/>
              <a:t>a user-level scheduler will select one invocation from the queue and runs it to completion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PE is the entity that has one scheduler instance associated with it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734" y="3892936"/>
            <a:ext cx="4766279" cy="252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787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Execution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6082"/>
            <a:ext cx="8229600" cy="2177073"/>
          </a:xfrm>
        </p:spPr>
        <p:txBody>
          <a:bodyPr/>
          <a:lstStyle/>
          <a:p>
            <a:r>
              <a:rPr lang="en-US" dirty="0"/>
              <a:t>Execution is </a:t>
            </a:r>
            <a:r>
              <a:rPr lang="en-US" dirty="0" smtClean="0"/>
              <a:t>triggered </a:t>
            </a:r>
            <a:r>
              <a:rPr lang="en-US" dirty="0"/>
              <a:t>by availability of a “message” (a method invocation)</a:t>
            </a:r>
          </a:p>
          <a:p>
            <a:r>
              <a:rPr lang="en-US" dirty="0"/>
              <a:t>When an entry method executes,</a:t>
            </a:r>
          </a:p>
          <a:p>
            <a:pPr lvl="1"/>
            <a:r>
              <a:rPr lang="en-US" dirty="0" smtClean="0"/>
              <a:t>it </a:t>
            </a:r>
            <a:r>
              <a:rPr lang="en-US" dirty="0"/>
              <a:t>may generate messages for other objects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RTS deposits them in the message Q on the target processor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228" y="3166263"/>
            <a:ext cx="5497383" cy="290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6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</p:spTree>
    <p:extLst>
      <p:ext uri="{BB962C8B-B14F-4D97-AF65-F5344CB8AC3E}">
        <p14:creationId xmlns:p14="http://schemas.microsoft.com/office/powerpoint/2010/main" val="1551398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3550" y="2750055"/>
            <a:ext cx="866342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100" dirty="0"/>
              <a:t>Manual: http://</a:t>
            </a:r>
            <a:r>
              <a:rPr lang="en-US" sz="2100" dirty="0" err="1"/>
              <a:t>charm.cs.illinois.edu</a:t>
            </a:r>
            <a:r>
              <a:rPr lang="en-US" sz="2100" dirty="0"/>
              <a:t>/manuals/html/charm++/</a:t>
            </a:r>
            <a:r>
              <a:rPr lang="en-US" sz="2100" dirty="0" err="1"/>
              <a:t>manual.html</a:t>
            </a:r>
            <a:r>
              <a:rPr lang="en-US" sz="2100" dirty="0"/>
              <a:t> </a:t>
            </a:r>
            <a:endParaRPr lang="en-US" sz="2100" dirty="0" smtClean="0"/>
          </a:p>
          <a:p>
            <a:pPr algn="ctr"/>
            <a:endParaRPr lang="en-US" sz="2100" dirty="0"/>
          </a:p>
          <a:p>
            <a:pPr algn="ctr"/>
            <a:r>
              <a:rPr lang="en-US" sz="2100" dirty="0" smtClean="0"/>
              <a:t>Installation</a:t>
            </a:r>
            <a:r>
              <a:rPr lang="en-US" sz="2100" dirty="0"/>
              <a:t>: http://</a:t>
            </a:r>
            <a:r>
              <a:rPr lang="en-US" sz="2100" dirty="0" err="1"/>
              <a:t>charm.cs.illinois.edu</a:t>
            </a:r>
            <a:r>
              <a:rPr lang="en-US" sz="2100" dirty="0"/>
              <a:t>/manuals/html/charm++/</a:t>
            </a:r>
            <a:r>
              <a:rPr lang="en-US" sz="2100" dirty="0" err="1"/>
              <a:t>A.html</a:t>
            </a:r>
            <a:r>
              <a:rPr lang="en-US" sz="2100" dirty="0"/>
              <a:t> </a:t>
            </a:r>
          </a:p>
          <a:p>
            <a:pPr algn="ctr"/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657326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Hello World Example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473946"/>
          </a:xfrm>
        </p:spPr>
        <p:txBody>
          <a:bodyPr/>
          <a:lstStyle/>
          <a:p>
            <a:r>
              <a:rPr lang="en-US" dirty="0" err="1" smtClean="0"/>
              <a:t>hello.ci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457200" y="1383924"/>
            <a:ext cx="8229600" cy="1461783"/>
          </a:xfrm>
          <a:solidFill>
            <a:srgbClr val="CCD1D9"/>
          </a:solidFill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rgbClr val="292934"/>
                </a:solidFill>
              </a:rPr>
              <a:t>mainmodule</a:t>
            </a:r>
            <a:r>
              <a:rPr lang="en-US" dirty="0">
                <a:solidFill>
                  <a:srgbClr val="292934"/>
                </a:solidFill>
              </a:rPr>
              <a:t> hello { </a:t>
            </a:r>
            <a:endParaRPr lang="en-US" dirty="0" smtClean="0">
              <a:solidFill>
                <a:srgbClr val="292934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292934"/>
                </a:solidFill>
              </a:rPr>
              <a:t>   </a:t>
            </a:r>
            <a:r>
              <a:rPr lang="en-US" b="1" dirty="0" err="1" smtClean="0">
                <a:solidFill>
                  <a:srgbClr val="292934"/>
                </a:solidFill>
              </a:rPr>
              <a:t>mainchare</a:t>
            </a:r>
            <a:r>
              <a:rPr lang="en-US" dirty="0" smtClean="0">
                <a:solidFill>
                  <a:srgbClr val="292934"/>
                </a:solidFill>
              </a:rPr>
              <a:t> </a:t>
            </a:r>
            <a:r>
              <a:rPr lang="en-US" dirty="0">
                <a:solidFill>
                  <a:srgbClr val="292934"/>
                </a:solidFill>
              </a:rPr>
              <a:t>Main {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292934"/>
                </a:solidFill>
              </a:rPr>
              <a:t>      </a:t>
            </a:r>
            <a:r>
              <a:rPr lang="en-US" b="1" dirty="0" smtClean="0">
                <a:solidFill>
                  <a:srgbClr val="292934"/>
                </a:solidFill>
              </a:rPr>
              <a:t>entry</a:t>
            </a:r>
            <a:r>
              <a:rPr lang="en-US" dirty="0" smtClean="0">
                <a:solidFill>
                  <a:srgbClr val="292934"/>
                </a:solidFill>
              </a:rPr>
              <a:t> </a:t>
            </a:r>
            <a:r>
              <a:rPr lang="en-US" dirty="0">
                <a:solidFill>
                  <a:srgbClr val="292934"/>
                </a:solidFill>
              </a:rPr>
              <a:t>Main(</a:t>
            </a:r>
            <a:r>
              <a:rPr lang="en-US" dirty="0" err="1">
                <a:solidFill>
                  <a:srgbClr val="292934"/>
                </a:solidFill>
              </a:rPr>
              <a:t>CkArgMsg</a:t>
            </a:r>
            <a:r>
              <a:rPr lang="en-US" dirty="0">
                <a:solidFill>
                  <a:srgbClr val="292934"/>
                </a:solidFill>
              </a:rPr>
              <a:t> ∗m); </a:t>
            </a:r>
            <a:endParaRPr lang="en-US" dirty="0" smtClean="0">
              <a:solidFill>
                <a:srgbClr val="292934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292934"/>
                </a:solidFill>
              </a:rPr>
              <a:t> </a:t>
            </a:r>
            <a:r>
              <a:rPr lang="en-US" dirty="0" smtClean="0">
                <a:solidFill>
                  <a:srgbClr val="292934"/>
                </a:solidFill>
              </a:rPr>
              <a:t>  };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292934"/>
                </a:solidFill>
              </a:rPr>
              <a:t>};</a:t>
            </a:r>
            <a:endParaRPr lang="en-US" dirty="0">
              <a:solidFill>
                <a:srgbClr val="292934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457200" y="2845707"/>
            <a:ext cx="8229600" cy="489584"/>
          </a:xfrm>
        </p:spPr>
        <p:txBody>
          <a:bodyPr/>
          <a:lstStyle/>
          <a:p>
            <a:r>
              <a:rPr lang="en-US" dirty="0" err="1" smtClean="0"/>
              <a:t>hello.cpp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6"/>
          </p:nvPr>
        </p:nvSpPr>
        <p:spPr>
          <a:xfrm>
            <a:off x="457200" y="3335291"/>
            <a:ext cx="8229600" cy="2844965"/>
          </a:xfrm>
          <a:solidFill>
            <a:srgbClr val="CCD1D9"/>
          </a:solidFill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#include</a:t>
            </a:r>
            <a:r>
              <a:rPr lang="en-US" dirty="0"/>
              <a:t> &lt;</a:t>
            </a:r>
            <a:r>
              <a:rPr lang="en-US" dirty="0" err="1"/>
              <a:t>stdio.h</a:t>
            </a:r>
            <a:r>
              <a:rPr lang="en-US" dirty="0"/>
              <a:t>&gt;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#</a:t>
            </a:r>
            <a:r>
              <a:rPr lang="en-US" b="1" dirty="0"/>
              <a:t>include</a:t>
            </a:r>
            <a:r>
              <a:rPr lang="en-US" dirty="0"/>
              <a:t> ”</a:t>
            </a:r>
            <a:r>
              <a:rPr lang="en-US" dirty="0" err="1"/>
              <a:t>hello.decl.h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class Main : </a:t>
            </a:r>
            <a:r>
              <a:rPr lang="en-US" b="1" dirty="0"/>
              <a:t>public</a:t>
            </a:r>
            <a:r>
              <a:rPr lang="en-US" dirty="0"/>
              <a:t> </a:t>
            </a:r>
            <a:r>
              <a:rPr lang="en-US" dirty="0" err="1"/>
              <a:t>CBase</a:t>
            </a:r>
            <a:r>
              <a:rPr lang="en-US" dirty="0"/>
              <a:t> Main {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   public</a:t>
            </a:r>
            <a:r>
              <a:rPr lang="en-US" dirty="0"/>
              <a:t>: Main(</a:t>
            </a:r>
            <a:r>
              <a:rPr lang="en-US" dirty="0" err="1"/>
              <a:t>CkArgMsg</a:t>
            </a:r>
            <a:r>
              <a:rPr lang="en-US" dirty="0"/>
              <a:t>∗ m) {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ckout</a:t>
            </a:r>
            <a:r>
              <a:rPr lang="en-US" dirty="0" smtClean="0"/>
              <a:t> </a:t>
            </a:r>
            <a:r>
              <a:rPr lang="en-US" dirty="0"/>
              <a:t>&lt;&lt; ”Hello World!” &lt;&lt; </a:t>
            </a:r>
            <a:r>
              <a:rPr lang="en-US" dirty="0" err="1"/>
              <a:t>endl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CkExit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}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”</a:t>
            </a:r>
            <a:r>
              <a:rPr lang="en-US" dirty="0" err="1"/>
              <a:t>hello.def.h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9182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</a:rPr>
              <a:t>Hello World with </a:t>
            </a:r>
            <a:r>
              <a:rPr lang="en-US" dirty="0" err="1" smtClean="0">
                <a:latin typeface="+mn-lt"/>
              </a:rPr>
              <a:t>Chares</a:t>
            </a:r>
            <a:endParaRPr lang="en-US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7200" y="1853406"/>
            <a:ext cx="4114800" cy="559594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+mn-lt"/>
              </a:rPr>
              <a:t>hello.ci</a:t>
            </a:r>
            <a:r>
              <a:rPr lang="en-US" dirty="0" smtClean="0">
                <a:latin typeface="+mn-lt"/>
              </a:rPr>
              <a:t> file</a:t>
            </a:r>
            <a:endParaRPr lang="en-US" dirty="0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4572000" y="909978"/>
            <a:ext cx="4114800" cy="559593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+mn-lt"/>
              </a:rPr>
              <a:t>hello.cpp</a:t>
            </a:r>
            <a:r>
              <a:rPr lang="en-US" dirty="0" smtClean="0">
                <a:latin typeface="+mn-lt"/>
              </a:rPr>
              <a:t> file</a:t>
            </a:r>
            <a:endParaRPr lang="en-US" dirty="0">
              <a:latin typeface="+mn-lt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457200" y="2413000"/>
            <a:ext cx="3979964" cy="3250506"/>
          </a:xfrm>
          <a:solidFill>
            <a:srgbClr val="CCD1D9"/>
          </a:solidFill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 err="1">
                <a:latin typeface="+mn-lt"/>
              </a:rPr>
              <a:t>mainmodule</a:t>
            </a:r>
            <a:r>
              <a:rPr lang="en-US" dirty="0">
                <a:latin typeface="+mn-lt"/>
              </a:rPr>
              <a:t> hello {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</a:t>
            </a:r>
            <a:r>
              <a:rPr lang="en-US" b="1" dirty="0" err="1" smtClean="0">
                <a:latin typeface="+mn-lt"/>
              </a:rPr>
              <a:t>mainchare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Main {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   </a:t>
            </a:r>
            <a:r>
              <a:rPr lang="en-US" b="1" dirty="0" smtClean="0">
                <a:latin typeface="+mn-lt"/>
              </a:rPr>
              <a:t>entry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Main(</a:t>
            </a:r>
            <a:r>
              <a:rPr lang="en-US" dirty="0" err="1">
                <a:latin typeface="+mn-lt"/>
              </a:rPr>
              <a:t>CkArgMsg</a:t>
            </a:r>
            <a:r>
              <a:rPr lang="en-US" dirty="0">
                <a:latin typeface="+mn-lt"/>
              </a:rPr>
              <a:t> ∗m);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}</a:t>
            </a:r>
            <a:r>
              <a:rPr lang="en-US" dirty="0">
                <a:latin typeface="+mn-lt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</a:t>
            </a:r>
            <a:r>
              <a:rPr lang="en-US" b="1" dirty="0" err="1" smtClean="0">
                <a:latin typeface="+mn-lt"/>
              </a:rPr>
              <a:t>chare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Singleton {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   </a:t>
            </a:r>
            <a:r>
              <a:rPr lang="en-US" b="1" dirty="0" smtClean="0">
                <a:latin typeface="+mn-lt"/>
              </a:rPr>
              <a:t>entry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Singleton();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};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};</a:t>
            </a:r>
            <a:endParaRPr lang="en-US" dirty="0">
              <a:latin typeface="+mn-lt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6"/>
          </p:nvPr>
        </p:nvSpPr>
        <p:spPr>
          <a:xfrm>
            <a:off x="4681972" y="1469571"/>
            <a:ext cx="4004827" cy="4710685"/>
          </a:xfrm>
          <a:solidFill>
            <a:srgbClr val="CCD1D9"/>
          </a:solidFill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#include</a:t>
            </a:r>
            <a:r>
              <a:rPr lang="en-US" dirty="0">
                <a:latin typeface="+mn-lt"/>
              </a:rPr>
              <a:t> &lt;</a:t>
            </a:r>
            <a:r>
              <a:rPr lang="en-US" dirty="0" err="1">
                <a:latin typeface="+mn-lt"/>
              </a:rPr>
              <a:t>stdio.h</a:t>
            </a:r>
            <a:r>
              <a:rPr lang="en-US" dirty="0">
                <a:latin typeface="+mn-lt"/>
              </a:rPr>
              <a:t>&gt;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#include</a:t>
            </a:r>
            <a:r>
              <a:rPr lang="en-US" dirty="0">
                <a:latin typeface="+mn-lt"/>
              </a:rPr>
              <a:t> ”</a:t>
            </a:r>
            <a:r>
              <a:rPr lang="en-US" dirty="0" err="1">
                <a:latin typeface="+mn-lt"/>
              </a:rPr>
              <a:t>hello.decl.h</a:t>
            </a:r>
            <a:r>
              <a:rPr lang="en-US" dirty="0">
                <a:latin typeface="+mn-lt"/>
              </a:rPr>
              <a:t>”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class</a:t>
            </a:r>
            <a:r>
              <a:rPr lang="en-US" dirty="0">
                <a:latin typeface="+mn-lt"/>
              </a:rPr>
              <a:t> Main : </a:t>
            </a:r>
            <a:r>
              <a:rPr lang="en-US" b="1" dirty="0">
                <a:latin typeface="+mn-lt"/>
              </a:rPr>
              <a:t>public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CBase</a:t>
            </a:r>
            <a:r>
              <a:rPr lang="en-US" dirty="0">
                <a:latin typeface="+mn-lt"/>
              </a:rPr>
              <a:t> Main {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</a:t>
            </a:r>
            <a:r>
              <a:rPr lang="en-US" b="1" dirty="0" smtClean="0">
                <a:latin typeface="+mn-lt"/>
              </a:rPr>
              <a:t>public</a:t>
            </a:r>
            <a:r>
              <a:rPr lang="en-US" dirty="0">
                <a:latin typeface="+mn-lt"/>
              </a:rPr>
              <a:t>: Main(</a:t>
            </a:r>
            <a:r>
              <a:rPr lang="en-US" dirty="0" err="1">
                <a:latin typeface="+mn-lt"/>
              </a:rPr>
              <a:t>CkArgMsg</a:t>
            </a:r>
            <a:r>
              <a:rPr lang="en-US" dirty="0">
                <a:latin typeface="+mn-lt"/>
              </a:rPr>
              <a:t>∗ m) {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   </a:t>
            </a:r>
            <a:r>
              <a:rPr lang="en-US" dirty="0" err="1" smtClean="0">
                <a:latin typeface="+mn-lt"/>
              </a:rPr>
              <a:t>CProxy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Singleton::</a:t>
            </a:r>
            <a:r>
              <a:rPr lang="en-US" dirty="0" err="1">
                <a:latin typeface="+mn-lt"/>
              </a:rPr>
              <a:t>ckNew</a:t>
            </a:r>
            <a:r>
              <a:rPr lang="en-US" dirty="0">
                <a:latin typeface="+mn-lt"/>
              </a:rPr>
              <a:t>();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}</a:t>
            </a:r>
            <a:r>
              <a:rPr lang="en-US" dirty="0">
                <a:latin typeface="+mn-lt"/>
              </a:rPr>
              <a:t>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}</a:t>
            </a:r>
            <a:r>
              <a:rPr lang="en-US" dirty="0">
                <a:latin typeface="+mn-lt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class</a:t>
            </a:r>
            <a:r>
              <a:rPr lang="en-US" dirty="0">
                <a:latin typeface="+mn-lt"/>
              </a:rPr>
              <a:t> Singleton : </a:t>
            </a:r>
            <a:r>
              <a:rPr lang="en-US" b="1" dirty="0">
                <a:latin typeface="+mn-lt"/>
              </a:rPr>
              <a:t>public </a:t>
            </a:r>
            <a:endParaRPr lang="en-US" b="1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   </a:t>
            </a:r>
            <a:r>
              <a:rPr lang="en-US" dirty="0" err="1" smtClean="0">
                <a:latin typeface="+mn-lt"/>
              </a:rPr>
              <a:t>CBase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Singleton {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</a:t>
            </a:r>
            <a:r>
              <a:rPr lang="en-US" b="1" dirty="0" smtClean="0">
                <a:latin typeface="+mn-lt"/>
              </a:rPr>
              <a:t>public</a:t>
            </a:r>
            <a:r>
              <a:rPr lang="en-US" dirty="0">
                <a:latin typeface="+mn-lt"/>
              </a:rPr>
              <a:t>: Singleton() {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   </a:t>
            </a:r>
            <a:r>
              <a:rPr lang="en-US" dirty="0" err="1" smtClean="0">
                <a:latin typeface="+mn-lt"/>
              </a:rPr>
              <a:t>ckout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&lt;&lt; ”Hello World!” &lt;&lt; </a:t>
            </a:r>
            <a:r>
              <a:rPr lang="en-US" dirty="0" err="1">
                <a:latin typeface="+mn-lt"/>
              </a:rPr>
              <a:t>endl</a:t>
            </a:r>
            <a:r>
              <a:rPr lang="en-US" dirty="0">
                <a:latin typeface="+mn-lt"/>
              </a:rPr>
              <a:t>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     </a:t>
            </a:r>
            <a:r>
              <a:rPr lang="en-US" dirty="0" err="1" smtClean="0">
                <a:latin typeface="+mn-lt"/>
              </a:rPr>
              <a:t>CkExit</a:t>
            </a:r>
            <a:r>
              <a:rPr lang="en-US" dirty="0">
                <a:latin typeface="+mn-lt"/>
              </a:rPr>
              <a:t>();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   }</a:t>
            </a:r>
            <a:r>
              <a:rPr lang="en-US" dirty="0">
                <a:latin typeface="+mn-lt"/>
              </a:rPr>
              <a:t>; 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}</a:t>
            </a:r>
            <a:r>
              <a:rPr lang="en-US" dirty="0">
                <a:latin typeface="+mn-lt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latin typeface="+mn-lt"/>
              </a:rPr>
              <a:t>#include</a:t>
            </a:r>
            <a:r>
              <a:rPr lang="en-US" dirty="0">
                <a:latin typeface="+mn-lt"/>
              </a:rPr>
              <a:t> ”</a:t>
            </a:r>
            <a:r>
              <a:rPr lang="en-US" dirty="0" err="1">
                <a:latin typeface="+mn-lt"/>
              </a:rPr>
              <a:t>hello.def.h</a:t>
            </a:r>
            <a:r>
              <a:rPr lang="en-US" dirty="0">
                <a:latin typeface="+mn-lt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79660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Compiling a Charm++ Program</a:t>
            </a:r>
          </a:p>
        </p:txBody>
      </p:sp>
      <p:pic>
        <p:nvPicPr>
          <p:cNvPr id="4" name="Content Placeholder 3" descr="charmCompil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3242" b="-732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60565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Building Charm++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clone http://</a:t>
            </a:r>
            <a:r>
              <a:rPr lang="en-US" dirty="0" err="1"/>
              <a:t>charm.cs.uiuc.edu</a:t>
            </a:r>
            <a:r>
              <a:rPr lang="en-US" dirty="0"/>
              <a:t>/</a:t>
            </a:r>
            <a:r>
              <a:rPr lang="en-US" dirty="0" err="1"/>
              <a:t>gerrit</a:t>
            </a:r>
            <a:r>
              <a:rPr lang="en-US" dirty="0"/>
              <a:t>/charm</a:t>
            </a:r>
          </a:p>
          <a:p>
            <a:r>
              <a:rPr lang="en-US" dirty="0"/>
              <a:t>./build &lt;TARGET&gt; &lt;ARCH&gt; &lt;OPTS&gt;</a:t>
            </a:r>
          </a:p>
          <a:p>
            <a:r>
              <a:rPr lang="en-US" dirty="0"/>
              <a:t>TARGET = Charm++, AMPI, </a:t>
            </a:r>
            <a:r>
              <a:rPr lang="en-US" dirty="0" err="1"/>
              <a:t>bgampi</a:t>
            </a:r>
            <a:r>
              <a:rPr lang="en-US" dirty="0"/>
              <a:t>, LIBS etc.</a:t>
            </a:r>
          </a:p>
          <a:p>
            <a:r>
              <a:rPr lang="en-US" dirty="0"/>
              <a:t>ARCH = net-linux-x86 64, multicore-darwin-x86 64, </a:t>
            </a:r>
            <a:r>
              <a:rPr lang="en-US" dirty="0" err="1"/>
              <a:t>pamilrts-bluegeneq</a:t>
            </a:r>
            <a:r>
              <a:rPr lang="en-US" dirty="0"/>
              <a:t> etc.</a:t>
            </a:r>
          </a:p>
          <a:p>
            <a:r>
              <a:rPr lang="en-US" dirty="0"/>
              <a:t>OPTS = –with-production, –enable-tracing, </a:t>
            </a:r>
            <a:r>
              <a:rPr lang="en-US" dirty="0" err="1"/>
              <a:t>xlc</a:t>
            </a:r>
            <a:r>
              <a:rPr lang="en-US" dirty="0"/>
              <a:t>, </a:t>
            </a:r>
            <a:r>
              <a:rPr lang="en-US" dirty="0" err="1"/>
              <a:t>smp</a:t>
            </a:r>
            <a:r>
              <a:rPr lang="en-US" dirty="0"/>
              <a:t>, -j8 </a:t>
            </a:r>
            <a:r>
              <a:rPr lang="en-US" dirty="0" smtClean="0"/>
              <a:t>etc.</a:t>
            </a:r>
          </a:p>
          <a:p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charm.cs.illinois.edu</a:t>
            </a:r>
            <a:r>
              <a:rPr lang="en-US" dirty="0"/>
              <a:t>/manuals/html/charm++/</a:t>
            </a:r>
            <a:r>
              <a:rPr lang="en-US" dirty="0" err="1"/>
              <a:t>A.html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118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Hello World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Compiling</a:t>
            </a:r>
          </a:p>
          <a:p>
            <a:pPr lvl="1"/>
            <a:r>
              <a:rPr lang="en-US" dirty="0" err="1" smtClean="0"/>
              <a:t>charmc</a:t>
            </a:r>
            <a:r>
              <a:rPr lang="en-US" dirty="0" smtClean="0"/>
              <a:t> </a:t>
            </a:r>
            <a:r>
              <a:rPr lang="en-US" dirty="0" err="1"/>
              <a:t>hello.ci</a:t>
            </a:r>
            <a:endParaRPr lang="en-US" dirty="0"/>
          </a:p>
          <a:p>
            <a:pPr lvl="1"/>
            <a:r>
              <a:rPr lang="en-US" dirty="0" err="1" smtClean="0"/>
              <a:t>charmc</a:t>
            </a:r>
            <a:r>
              <a:rPr lang="en-US" dirty="0" smtClean="0"/>
              <a:t> </a:t>
            </a:r>
            <a:r>
              <a:rPr lang="en-US" dirty="0"/>
              <a:t>-c </a:t>
            </a:r>
            <a:r>
              <a:rPr lang="en-US" dirty="0" err="1"/>
              <a:t>hello.C</a:t>
            </a:r>
            <a:endParaRPr lang="en-US" dirty="0"/>
          </a:p>
          <a:p>
            <a:pPr lvl="1"/>
            <a:r>
              <a:rPr lang="en-US" dirty="0" err="1" smtClean="0"/>
              <a:t>charmc</a:t>
            </a:r>
            <a:r>
              <a:rPr lang="en-US" dirty="0" smtClean="0"/>
              <a:t> </a:t>
            </a:r>
            <a:r>
              <a:rPr lang="en-US" dirty="0"/>
              <a:t>-o hello </a:t>
            </a:r>
            <a:r>
              <a:rPr lang="en-US" dirty="0" err="1"/>
              <a:t>hello.o</a:t>
            </a:r>
            <a:endParaRPr lang="en-US" dirty="0"/>
          </a:p>
          <a:p>
            <a:r>
              <a:rPr lang="en-US" dirty="0"/>
              <a:t>Running</a:t>
            </a:r>
          </a:p>
          <a:p>
            <a:pPr lvl="1"/>
            <a:r>
              <a:rPr lang="en-US" dirty="0" smtClean="0"/>
              <a:t>.</a:t>
            </a:r>
            <a:r>
              <a:rPr lang="en-US" dirty="0"/>
              <a:t>/</a:t>
            </a:r>
            <a:r>
              <a:rPr lang="en-US" dirty="0" err="1"/>
              <a:t>charmrun</a:t>
            </a:r>
            <a:r>
              <a:rPr lang="en-US" dirty="0"/>
              <a:t> +p7 ./hello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+p7 tells the system to use seven cores</a:t>
            </a:r>
          </a:p>
        </p:txBody>
      </p:sp>
    </p:spTree>
    <p:extLst>
      <p:ext uri="{BB962C8B-B14F-4D97-AF65-F5344CB8AC3E}">
        <p14:creationId xmlns:p14="http://schemas.microsoft.com/office/powerpoint/2010/main" val="3676376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</p:spTree>
    <p:extLst>
      <p:ext uri="{BB962C8B-B14F-4D97-AF65-F5344CB8AC3E}">
        <p14:creationId xmlns:p14="http://schemas.microsoft.com/office/powerpoint/2010/main" val="432729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Impact on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 use of communication network</a:t>
            </a:r>
          </a:p>
          <a:p>
            <a:pPr lvl="1"/>
            <a:r>
              <a:rPr lang="en-US" dirty="0" smtClean="0"/>
              <a:t>Compute</a:t>
            </a:r>
            <a:r>
              <a:rPr lang="en-US" dirty="0"/>
              <a:t>-communicate cycles in typical MPI apps </a:t>
            </a:r>
            <a:endParaRPr lang="en-US" dirty="0" smtClean="0"/>
          </a:p>
          <a:p>
            <a:pPr lvl="1"/>
            <a:r>
              <a:rPr lang="en-US" dirty="0" smtClean="0"/>
              <a:t>Network </a:t>
            </a:r>
            <a:r>
              <a:rPr lang="en-US" dirty="0"/>
              <a:t>is used for a fraction of time</a:t>
            </a:r>
          </a:p>
          <a:p>
            <a:pPr lvl="1"/>
            <a:r>
              <a:rPr lang="en-US" dirty="0" smtClean="0"/>
              <a:t>And </a:t>
            </a:r>
            <a:r>
              <a:rPr lang="en-US" dirty="0"/>
              <a:t>is on the critical path</a:t>
            </a:r>
          </a:p>
          <a:p>
            <a:r>
              <a:rPr lang="en-US" dirty="0"/>
              <a:t>Hence, current communication networks are over-engineered by necessity</a:t>
            </a:r>
          </a:p>
          <a:p>
            <a:r>
              <a:rPr lang="en-US" dirty="0"/>
              <a:t>With </a:t>
            </a:r>
            <a:r>
              <a:rPr lang="en-US" dirty="0" err="1"/>
              <a:t>overdecomposition</a:t>
            </a:r>
            <a:endParaRPr lang="en-US" dirty="0"/>
          </a:p>
          <a:p>
            <a:pPr lvl="1"/>
            <a:r>
              <a:rPr lang="en-US" dirty="0" smtClean="0"/>
              <a:t>Communication </a:t>
            </a:r>
            <a:r>
              <a:rPr lang="en-US" dirty="0"/>
              <a:t>is spread over an iteration</a:t>
            </a:r>
          </a:p>
          <a:p>
            <a:pPr lvl="1"/>
            <a:r>
              <a:rPr lang="en-US" dirty="0" smtClean="0"/>
              <a:t>Adaptive </a:t>
            </a:r>
            <a:r>
              <a:rPr lang="en-US" dirty="0"/>
              <a:t>overlap of communication and computation</a:t>
            </a:r>
          </a:p>
        </p:txBody>
      </p:sp>
    </p:spTree>
    <p:extLst>
      <p:ext uri="{BB962C8B-B14F-4D97-AF65-F5344CB8AC3E}">
        <p14:creationId xmlns:p14="http://schemas.microsoft.com/office/powerpoint/2010/main" val="3300344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a simple stencil computation</a:t>
            </a:r>
          </a:p>
          <a:p>
            <a:pPr lvl="1"/>
            <a:r>
              <a:rPr lang="en-US" dirty="0" smtClean="0"/>
              <a:t>With </a:t>
            </a:r>
            <a:r>
              <a:rPr lang="en-US" dirty="0"/>
              <a:t>traditional design based on traditional methods (e.g. MPI-based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Each </a:t>
            </a:r>
            <a:r>
              <a:rPr lang="en-US" dirty="0"/>
              <a:t>processor has a chunk, which alternates between computing </a:t>
            </a:r>
            <a:r>
              <a:rPr lang="en-US" dirty="0" smtClean="0"/>
              <a:t>and communicating</a:t>
            </a:r>
            <a:endParaRPr lang="en-US" dirty="0"/>
          </a:p>
          <a:p>
            <a:pPr lvl="1"/>
            <a:r>
              <a:rPr lang="en-US" dirty="0" smtClean="0"/>
              <a:t>With </a:t>
            </a:r>
            <a:r>
              <a:rPr lang="en-US" dirty="0"/>
              <a:t>Charm++</a:t>
            </a:r>
          </a:p>
          <a:p>
            <a:pPr lvl="2"/>
            <a:r>
              <a:rPr lang="en-US" dirty="0" smtClean="0"/>
              <a:t>Multiple </a:t>
            </a:r>
            <a:r>
              <a:rPr lang="en-US" dirty="0"/>
              <a:t>chunks on each processor</a:t>
            </a:r>
          </a:p>
          <a:p>
            <a:pPr lvl="2"/>
            <a:r>
              <a:rPr lang="en-US" dirty="0" smtClean="0"/>
              <a:t>Wait </a:t>
            </a:r>
            <a:r>
              <a:rPr lang="en-US" dirty="0"/>
              <a:t>time for each chunk overlapped with useful computation for </a:t>
            </a:r>
            <a:r>
              <a:rPr lang="en-US" dirty="0" smtClean="0"/>
              <a:t>others</a:t>
            </a:r>
          </a:p>
          <a:p>
            <a:pPr lvl="2"/>
            <a:r>
              <a:rPr lang="en-US" dirty="0" smtClean="0"/>
              <a:t>Communication </a:t>
            </a:r>
            <a:r>
              <a:rPr lang="en-US" dirty="0"/>
              <a:t>spread over time</a:t>
            </a:r>
          </a:p>
        </p:txBody>
      </p:sp>
    </p:spTree>
    <p:extLst>
      <p:ext uri="{BB962C8B-B14F-4D97-AF65-F5344CB8AC3E}">
        <p14:creationId xmlns:p14="http://schemas.microsoft.com/office/powerpoint/2010/main" val="3184719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Stencil Computation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242782" y="2994637"/>
            <a:ext cx="8646764" cy="54649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Stencil in MPI: No overlap among computation and </a:t>
            </a:r>
            <a:r>
              <a:rPr lang="en-US" dirty="0" smtClean="0"/>
              <a:t>communication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242782" y="5602177"/>
            <a:ext cx="8646764" cy="8776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Stencil in Charm: Communication of a </a:t>
            </a:r>
            <a:r>
              <a:rPr lang="en-US" dirty="0" err="1"/>
              <a:t>chare</a:t>
            </a:r>
            <a:r>
              <a:rPr lang="en-US" dirty="0"/>
              <a:t> overlaps with computation of others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15"/>
          </p:nvPr>
        </p:nvPicPr>
        <p:blipFill>
          <a:blip r:embed="rId2"/>
          <a:srcRect t="-6464" b="-6464"/>
          <a:stretch>
            <a:fillRect/>
          </a:stretch>
        </p:blipFill>
        <p:spPr>
          <a:xfrm>
            <a:off x="242888" y="3582988"/>
            <a:ext cx="8647112" cy="2019300"/>
          </a:xfrm>
        </p:spPr>
      </p:pic>
      <p:pic>
        <p:nvPicPr>
          <p:cNvPr id="12" name="Content Placeholder 11"/>
          <p:cNvPicPr>
            <a:picLocks noGrp="1" noChangeAspect="1"/>
          </p:cNvPicPr>
          <p:nvPr>
            <p:ph sz="quarter" idx="13"/>
          </p:nvPr>
        </p:nvPicPr>
        <p:blipFill>
          <a:blip r:embed="rId3"/>
          <a:srcRect t="-14213" b="-14213"/>
          <a:stretch>
            <a:fillRect/>
          </a:stretch>
        </p:blipFill>
        <p:spPr>
          <a:xfrm>
            <a:off x="242888" y="909638"/>
            <a:ext cx="8647112" cy="2084387"/>
          </a:xfrm>
        </p:spPr>
      </p:pic>
    </p:spTree>
    <p:extLst>
      <p:ext uri="{BB962C8B-B14F-4D97-AF65-F5344CB8AC3E}">
        <p14:creationId xmlns:p14="http://schemas.microsoft.com/office/powerpoint/2010/main" val="16892456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Modularity and Compositionality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Without message-driven execution (and virtualization), you get either: Space-</a:t>
            </a:r>
            <a:r>
              <a:rPr lang="en-US" dirty="0" smtClean="0"/>
              <a:t>division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t="-9287" b="-9287"/>
          <a:stretch>
            <a:fillRect/>
          </a:stretch>
        </p:blipFill>
        <p:spPr>
          <a:xfrm>
            <a:off x="457200" y="2198688"/>
            <a:ext cx="8229600" cy="4300537"/>
          </a:xfrm>
        </p:spPr>
      </p:pic>
    </p:spTree>
    <p:extLst>
      <p:ext uri="{BB962C8B-B14F-4D97-AF65-F5344CB8AC3E}">
        <p14:creationId xmlns:p14="http://schemas.microsoft.com/office/powerpoint/2010/main" val="1487196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</p:spTree>
    <p:extLst>
      <p:ext uri="{BB962C8B-B14F-4D97-AF65-F5344CB8AC3E}">
        <p14:creationId xmlns:p14="http://schemas.microsoft.com/office/powerpoint/2010/main" val="1440662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Modularity and Compositionality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75001"/>
          </a:xfrm>
        </p:spPr>
        <p:txBody>
          <a:bodyPr/>
          <a:lstStyle/>
          <a:p>
            <a:r>
              <a:rPr lang="en-US" dirty="0" err="1" smtClean="0"/>
              <a:t>Sequentialization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66176"/>
            <a:ext cx="8220278" cy="362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445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Modularity and Compositionality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54658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Parallel Composition: A1; (B —— C ); A2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t="-971" b="-971"/>
          <a:stretch>
            <a:fillRect/>
          </a:stretch>
        </p:blipFill>
        <p:spPr>
          <a:xfrm>
            <a:off x="457200" y="1457325"/>
            <a:ext cx="8229600" cy="3697288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5154003"/>
            <a:ext cx="8229600" cy="1325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Recall: </a:t>
            </a:r>
            <a:r>
              <a:rPr lang="en-US" dirty="0" smtClean="0"/>
              <a:t>Different </a:t>
            </a:r>
            <a:r>
              <a:rPr lang="en-US" dirty="0"/>
              <a:t>modules, written in </a:t>
            </a:r>
            <a:r>
              <a:rPr lang="en-US" dirty="0" smtClean="0"/>
              <a:t>different </a:t>
            </a:r>
            <a:r>
              <a:rPr lang="en-US" dirty="0"/>
              <a:t>languages/paradigms, can overlap in time and on processors, without programmer having to worry about this </a:t>
            </a:r>
            <a:r>
              <a:rPr lang="en-US" dirty="0" smtClean="0"/>
              <a:t>explicitly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491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Migratability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the programmer has written the code without reference to processors, all of the communication is expressed among objects</a:t>
            </a:r>
          </a:p>
          <a:p>
            <a:r>
              <a:rPr lang="en-US" dirty="0"/>
              <a:t>The system is free to migrate the objects across processors as and when it pleases</a:t>
            </a:r>
          </a:p>
          <a:p>
            <a:pPr lvl="1"/>
            <a:r>
              <a:rPr lang="en-US" dirty="0" smtClean="0"/>
              <a:t>It </a:t>
            </a:r>
            <a:r>
              <a:rPr lang="en-US" dirty="0"/>
              <a:t>must ensure it can deliver method invocations to the objects, </a:t>
            </a:r>
            <a:r>
              <a:rPr lang="en-US" dirty="0" err="1"/>
              <a:t>whereever</a:t>
            </a:r>
            <a:r>
              <a:rPr lang="en-US" dirty="0"/>
              <a:t> they go</a:t>
            </a:r>
          </a:p>
          <a:p>
            <a:pPr lvl="1"/>
            <a:r>
              <a:rPr lang="en-US" dirty="0" smtClean="0"/>
              <a:t>This </a:t>
            </a:r>
            <a:r>
              <a:rPr lang="en-US" dirty="0" err="1"/>
              <a:t>migratability</a:t>
            </a:r>
            <a:r>
              <a:rPr lang="en-US" dirty="0"/>
              <a:t> turns out to be a key attribute for empowering an adaptive runtime system</a:t>
            </a:r>
          </a:p>
        </p:txBody>
      </p:sp>
    </p:spTree>
    <p:extLst>
      <p:ext uri="{BB962C8B-B14F-4D97-AF65-F5344CB8AC3E}">
        <p14:creationId xmlns:p14="http://schemas.microsoft.com/office/powerpoint/2010/main" val="589172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Decomposition Independent of </a:t>
            </a:r>
            <a:r>
              <a:rPr lang="en-US" dirty="0" err="1"/>
              <a:t>numCores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195742" y="923605"/>
            <a:ext cx="5425589" cy="546589"/>
          </a:xfrm>
        </p:spPr>
        <p:txBody>
          <a:bodyPr/>
          <a:lstStyle/>
          <a:p>
            <a:r>
              <a:rPr lang="en-US" dirty="0"/>
              <a:t>Rocket simulation under traditional MPI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t="-15145" b="-15145"/>
          <a:stretch>
            <a:fillRect/>
          </a:stretch>
        </p:blipFill>
        <p:spPr>
          <a:xfrm>
            <a:off x="709613" y="1433513"/>
            <a:ext cx="4911725" cy="1554162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195742" y="2987828"/>
            <a:ext cx="5425589" cy="861952"/>
          </a:xfrm>
        </p:spPr>
        <p:txBody>
          <a:bodyPr>
            <a:normAutofit/>
          </a:bodyPr>
          <a:lstStyle/>
          <a:p>
            <a:r>
              <a:rPr lang="en-US" dirty="0"/>
              <a:t>Rocket simulation with </a:t>
            </a:r>
            <a:r>
              <a:rPr lang="en-US" dirty="0" err="1"/>
              <a:t>migratable</a:t>
            </a:r>
            <a:r>
              <a:rPr lang="en-US" dirty="0"/>
              <a:t> objects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16"/>
          </p:nvPr>
        </p:nvPicPr>
        <p:blipFill>
          <a:blip r:embed="rId3"/>
          <a:srcRect t="-10313" b="-10313"/>
          <a:stretch>
            <a:fillRect/>
          </a:stretch>
        </p:blipFill>
        <p:spPr>
          <a:xfrm>
            <a:off x="709613" y="3849688"/>
            <a:ext cx="4911725" cy="1508125"/>
          </a:xfrm>
        </p:spPr>
      </p:pic>
      <p:sp>
        <p:nvSpPr>
          <p:cNvPr id="7" name="Content Placeholder 4"/>
          <p:cNvSpPr txBox="1">
            <a:spLocks/>
          </p:cNvSpPr>
          <p:nvPr/>
        </p:nvSpPr>
        <p:spPr>
          <a:xfrm>
            <a:off x="195742" y="5358603"/>
            <a:ext cx="5425589" cy="8619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/>
              <a:t>Benefits: load balance, communication optimizations, </a:t>
            </a:r>
            <a:r>
              <a:rPr lang="en-US" smtClean="0"/>
              <a:t>modularity</a:t>
            </a:r>
            <a:endParaRPr lang="en-US" dirty="0"/>
          </a:p>
        </p:txBody>
      </p:sp>
      <p:pic>
        <p:nvPicPr>
          <p:cNvPr id="11" name="Picture 10" descr="rocke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681" y="2158504"/>
            <a:ext cx="2517648" cy="251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0495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Utility for Multi-cores, Many-cores, Accelerators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6082"/>
            <a:ext cx="8229600" cy="2347160"/>
          </a:xfrm>
        </p:spPr>
        <p:txBody>
          <a:bodyPr/>
          <a:lstStyle/>
          <a:p>
            <a:r>
              <a:rPr lang="en-US" dirty="0"/>
              <a:t>Objects connote and promote locality Message-driven execution is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strong principle of prediction for data and code use </a:t>
            </a:r>
            <a:endParaRPr lang="en-US" dirty="0" smtClean="0"/>
          </a:p>
          <a:p>
            <a:pPr lvl="1"/>
            <a:r>
              <a:rPr lang="en-US" dirty="0" smtClean="0"/>
              <a:t>Much </a:t>
            </a:r>
            <a:r>
              <a:rPr lang="en-US" dirty="0"/>
              <a:t>stronger than principle of locality</a:t>
            </a:r>
          </a:p>
          <a:p>
            <a:pPr lvl="2"/>
            <a:r>
              <a:rPr lang="en-US" dirty="0" smtClean="0"/>
              <a:t>Can </a:t>
            </a:r>
            <a:r>
              <a:rPr lang="en-US" dirty="0"/>
              <a:t>be used to scale memory wall</a:t>
            </a:r>
          </a:p>
          <a:p>
            <a:pPr lvl="2"/>
            <a:r>
              <a:rPr lang="en-US" dirty="0" smtClean="0"/>
              <a:t>Prefetching </a:t>
            </a:r>
            <a:r>
              <a:rPr lang="en-US" dirty="0"/>
              <a:t>of needed data, </a:t>
            </a:r>
            <a:r>
              <a:rPr lang="en-US" dirty="0" err="1"/>
              <a:t>e.g</a:t>
            </a:r>
            <a:r>
              <a:rPr lang="en-US" dirty="0"/>
              <a:t>, into scratch pad memories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175" y="3317084"/>
            <a:ext cx="5625213" cy="297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97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Load Balancing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Static</a:t>
            </a:r>
          </a:p>
          <a:p>
            <a:pPr lvl="1"/>
            <a:r>
              <a:rPr lang="en-US" dirty="0" smtClean="0"/>
              <a:t>Irregular </a:t>
            </a:r>
            <a:r>
              <a:rPr lang="en-US" dirty="0"/>
              <a:t>applications</a:t>
            </a:r>
          </a:p>
          <a:p>
            <a:pPr lvl="1"/>
            <a:r>
              <a:rPr lang="en-US" dirty="0" smtClean="0"/>
              <a:t>Programmer </a:t>
            </a:r>
            <a:r>
              <a:rPr lang="en-US" dirty="0"/>
              <a:t>shouldn’t have to figure out ideal mapping</a:t>
            </a:r>
          </a:p>
          <a:p>
            <a:r>
              <a:rPr lang="en-US" dirty="0"/>
              <a:t>Dynamic</a:t>
            </a:r>
          </a:p>
          <a:p>
            <a:pPr lvl="1"/>
            <a:r>
              <a:rPr lang="en-US" dirty="0" smtClean="0"/>
              <a:t>Applications </a:t>
            </a:r>
            <a:r>
              <a:rPr lang="en-US" dirty="0"/>
              <a:t>are increasingly using adaptive strategies </a:t>
            </a:r>
            <a:endParaRPr lang="en-US" dirty="0" smtClean="0"/>
          </a:p>
          <a:p>
            <a:pPr lvl="1"/>
            <a:r>
              <a:rPr lang="en-US" dirty="0" smtClean="0"/>
              <a:t>Abrupt </a:t>
            </a:r>
            <a:r>
              <a:rPr lang="en-US" dirty="0"/>
              <a:t>refinements</a:t>
            </a:r>
          </a:p>
          <a:p>
            <a:pPr lvl="1"/>
            <a:r>
              <a:rPr lang="en-US" dirty="0" smtClean="0"/>
              <a:t>Continuous </a:t>
            </a:r>
            <a:r>
              <a:rPr lang="en-US" dirty="0"/>
              <a:t>migration of work: e.g. particles in MD</a:t>
            </a:r>
          </a:p>
          <a:p>
            <a:r>
              <a:rPr lang="en-US" dirty="0"/>
              <a:t>Challenges</a:t>
            </a:r>
          </a:p>
          <a:p>
            <a:pPr lvl="1"/>
            <a:r>
              <a:rPr lang="en-US" dirty="0" smtClean="0"/>
              <a:t>Performance </a:t>
            </a:r>
            <a:r>
              <a:rPr lang="en-US" dirty="0"/>
              <a:t>limited by most overloaded processor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chance that one processor is severely overloaded gets higher </a:t>
            </a:r>
            <a:r>
              <a:rPr lang="en-US" dirty="0" smtClean="0"/>
              <a:t>as #</a:t>
            </a:r>
            <a:r>
              <a:rPr lang="en-US" dirty="0"/>
              <a:t>processors </a:t>
            </a:r>
            <a:r>
              <a:rPr lang="en-US" dirty="0" smtClean="0"/>
              <a:t>increases</a:t>
            </a:r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r>
              <a:rPr lang="en-US" sz="2400" b="1" dirty="0" err="1" smtClean="0"/>
              <a:t>Migratable</a:t>
            </a:r>
            <a:r>
              <a:rPr lang="en-US" sz="2400" b="1" dirty="0" smtClean="0"/>
              <a:t> </a:t>
            </a:r>
            <a:r>
              <a:rPr lang="en-US" sz="2400" b="1" dirty="0"/>
              <a:t>Objects Empower Automated Load Balancing!</a:t>
            </a:r>
          </a:p>
        </p:txBody>
      </p:sp>
    </p:spTree>
    <p:extLst>
      <p:ext uri="{BB962C8B-B14F-4D97-AF65-F5344CB8AC3E}">
        <p14:creationId xmlns:p14="http://schemas.microsoft.com/office/powerpoint/2010/main" val="2100563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A quick Example 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2200" dirty="0" smtClean="0"/>
              <a:t>Weather Forecasting in BRAMS 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58632"/>
            <a:ext cx="8229600" cy="1340478"/>
          </a:xfrm>
        </p:spPr>
        <p:txBody>
          <a:bodyPr/>
          <a:lstStyle/>
          <a:p>
            <a:r>
              <a:rPr lang="en-US" dirty="0" err="1"/>
              <a:t>Brams</a:t>
            </a:r>
            <a:r>
              <a:rPr lang="en-US" dirty="0"/>
              <a:t>: </a:t>
            </a:r>
            <a:r>
              <a:rPr lang="en-US" dirty="0" err="1"/>
              <a:t>Brazillian</a:t>
            </a:r>
            <a:r>
              <a:rPr lang="en-US" dirty="0"/>
              <a:t> weather code (based on RAMS)</a:t>
            </a:r>
          </a:p>
          <a:p>
            <a:r>
              <a:rPr lang="en-US" dirty="0"/>
              <a:t>AMPI version (Eduardo Rodrigues, with Mendes and J. Panetta)</a:t>
            </a:r>
          </a:p>
        </p:txBody>
      </p:sp>
      <p:pic>
        <p:nvPicPr>
          <p:cNvPr id="4" name="Picture 3" descr="bramsVisu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9110"/>
            <a:ext cx="8339780" cy="417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1657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Basic Virtualization of BRAMS</a:t>
            </a:r>
            <a:endParaRPr lang="en-US" dirty="0"/>
          </a:p>
        </p:txBody>
      </p:sp>
      <p:pic>
        <p:nvPicPr>
          <p:cNvPr id="6" name="Content Placeholder 5" descr="bramsNonVirtual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052" b="-18052"/>
          <a:stretch>
            <a:fillRect/>
          </a:stretch>
        </p:blipFill>
        <p:spPr/>
      </p:pic>
      <p:pic>
        <p:nvPicPr>
          <p:cNvPr id="7" name="Content Placeholder 6" descr="bramsVirtual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141" b="-1714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288867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Baseline: 64 objects on 64 processors</a:t>
            </a:r>
          </a:p>
        </p:txBody>
      </p:sp>
      <p:pic>
        <p:nvPicPr>
          <p:cNvPr id="4" name="Content Placeholder 3" descr="usageNonVirtua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8" r="-41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725591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Over-decomposition: 1024 objects on 64 processors</a:t>
            </a:r>
            <a:br>
              <a:rPr lang="en-US" sz="3600" dirty="0"/>
            </a:br>
            <a:r>
              <a:rPr lang="en-US" sz="2200" dirty="0"/>
              <a:t>Benefits from communication/computation overlap</a:t>
            </a:r>
          </a:p>
        </p:txBody>
      </p:sp>
      <p:pic>
        <p:nvPicPr>
          <p:cNvPr id="4" name="Content Placeholder 3" descr="usageVirtua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4" r="-413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63176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Harnessing Parallelism: Challenges 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/>
              <a:t>Trends in System </a:t>
            </a:r>
            <a:r>
              <a:rPr lang="en-US" sz="2200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Frequencies have stopped increasing </a:t>
            </a:r>
            <a:endParaRPr lang="en-US" dirty="0" smtClean="0"/>
          </a:p>
          <a:p>
            <a:r>
              <a:rPr lang="en-US" dirty="0" smtClean="0"/>
              <a:t>Memory </a:t>
            </a:r>
            <a:r>
              <a:rPr lang="en-US" dirty="0"/>
              <a:t>costs are high </a:t>
            </a:r>
          </a:p>
          <a:p>
            <a:pPr lvl="1"/>
            <a:r>
              <a:rPr lang="en-US" dirty="0" smtClean="0"/>
              <a:t>Relatively </a:t>
            </a:r>
            <a:r>
              <a:rPr lang="en-US" dirty="0"/>
              <a:t>low per core memory </a:t>
            </a:r>
            <a:endParaRPr lang="en-US" dirty="0" smtClean="0"/>
          </a:p>
          <a:p>
            <a:r>
              <a:rPr lang="en-US" dirty="0" smtClean="0"/>
              <a:t>Increasing </a:t>
            </a:r>
            <a:r>
              <a:rPr lang="en-US" dirty="0"/>
              <a:t>heterogeneity </a:t>
            </a:r>
          </a:p>
          <a:p>
            <a:pPr lvl="1"/>
            <a:r>
              <a:rPr lang="en-US" dirty="0" smtClean="0"/>
              <a:t>Accelerators</a:t>
            </a:r>
            <a:r>
              <a:rPr lang="en-US" dirty="0"/>
              <a:t>, </a:t>
            </a:r>
            <a:r>
              <a:rPr lang="en-US" dirty="0" smtClean="0"/>
              <a:t>SMT</a:t>
            </a:r>
          </a:p>
          <a:p>
            <a:r>
              <a:rPr lang="en-US" dirty="0" smtClean="0"/>
              <a:t>Energy</a:t>
            </a:r>
            <a:r>
              <a:rPr lang="en-US" dirty="0"/>
              <a:t>, power, and thermal considerations </a:t>
            </a:r>
            <a:endParaRPr lang="en-US" dirty="0" smtClean="0"/>
          </a:p>
          <a:p>
            <a:r>
              <a:rPr lang="en-US" dirty="0" smtClean="0"/>
              <a:t>Frequent </a:t>
            </a:r>
            <a:r>
              <a:rPr lang="en-US" dirty="0"/>
              <a:t>component failures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733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With Load Balancing: 1024 objects on 64 processors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6"/>
            <a:ext cx="8229600" cy="1440797"/>
          </a:xfrm>
        </p:spPr>
        <p:txBody>
          <a:bodyPr>
            <a:normAutofit/>
          </a:bodyPr>
          <a:lstStyle/>
          <a:p>
            <a:r>
              <a:rPr lang="en-US" dirty="0"/>
              <a:t>No </a:t>
            </a:r>
            <a:r>
              <a:rPr lang="en-US" dirty="0" err="1"/>
              <a:t>overdecomp</a:t>
            </a:r>
            <a:r>
              <a:rPr lang="en-US" dirty="0"/>
              <a:t> (64 threads): 4988 sec </a:t>
            </a:r>
            <a:endParaRPr lang="en-US" dirty="0" smtClean="0"/>
          </a:p>
          <a:p>
            <a:r>
              <a:rPr lang="en-US" dirty="0" err="1" smtClean="0"/>
              <a:t>Overdecomp</a:t>
            </a:r>
            <a:r>
              <a:rPr lang="en-US" dirty="0" smtClean="0"/>
              <a:t> </a:t>
            </a:r>
            <a:r>
              <a:rPr lang="en-US" dirty="0"/>
              <a:t>into 1024 threads: 3713 sec </a:t>
            </a:r>
            <a:endParaRPr lang="en-US" dirty="0" smtClean="0"/>
          </a:p>
          <a:p>
            <a:r>
              <a:rPr lang="en-US" dirty="0" smtClean="0"/>
              <a:t>Load </a:t>
            </a:r>
            <a:r>
              <a:rPr lang="en-US" dirty="0"/>
              <a:t>balancing (1024 threads): 3367 sec</a:t>
            </a:r>
          </a:p>
        </p:txBody>
      </p:sp>
      <p:pic>
        <p:nvPicPr>
          <p:cNvPr id="7" name="Content Placeholder 6" descr="usageLB.png"/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534" r="-20534"/>
          <a:stretch>
            <a:fillRect/>
          </a:stretch>
        </p:blipFill>
        <p:spPr>
          <a:xfrm>
            <a:off x="457200" y="2446338"/>
            <a:ext cx="8229600" cy="4017962"/>
          </a:xfrm>
        </p:spPr>
      </p:pic>
    </p:spTree>
    <p:extLst>
      <p:ext uri="{BB962C8B-B14F-4D97-AF65-F5344CB8AC3E}">
        <p14:creationId xmlns:p14="http://schemas.microsoft.com/office/powerpoint/2010/main" val="13615974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mOutlin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9157"/>
            <a:ext cx="9144000" cy="605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985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</p:spTree>
    <p:extLst>
      <p:ext uri="{BB962C8B-B14F-4D97-AF65-F5344CB8AC3E}">
        <p14:creationId xmlns:p14="http://schemas.microsoft.com/office/powerpoint/2010/main" val="2516692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Charm++ File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2034320"/>
          </a:xfrm>
        </p:spPr>
        <p:txBody>
          <a:bodyPr/>
          <a:lstStyle/>
          <a:p>
            <a:r>
              <a:rPr lang="en-US" dirty="0"/>
              <a:t>C++ objects (including Charm++ objects)</a:t>
            </a:r>
          </a:p>
          <a:p>
            <a:pPr lvl="1"/>
            <a:r>
              <a:rPr lang="en-US" dirty="0" smtClean="0"/>
              <a:t>Defined </a:t>
            </a:r>
            <a:r>
              <a:rPr lang="en-US" dirty="0"/>
              <a:t>in regular .h and .C files</a:t>
            </a:r>
          </a:p>
          <a:p>
            <a:r>
              <a:rPr lang="en-US" dirty="0" err="1"/>
              <a:t>Chare</a:t>
            </a:r>
            <a:r>
              <a:rPr lang="en-US" dirty="0"/>
              <a:t> objects, entry methods (asynchronous methods)</a:t>
            </a:r>
          </a:p>
          <a:p>
            <a:pPr lvl="1"/>
            <a:r>
              <a:rPr lang="en-US" dirty="0" smtClean="0"/>
              <a:t>Defined </a:t>
            </a:r>
            <a:r>
              <a:rPr lang="en-US" dirty="0"/>
              <a:t>in .ci file</a:t>
            </a:r>
          </a:p>
          <a:p>
            <a:pPr lvl="1"/>
            <a:r>
              <a:rPr lang="en-US" dirty="0" smtClean="0"/>
              <a:t>Implemented </a:t>
            </a:r>
            <a:r>
              <a:rPr lang="en-US" dirty="0"/>
              <a:t>in the .C file</a:t>
            </a:r>
          </a:p>
        </p:txBody>
      </p:sp>
      <p:pic>
        <p:nvPicPr>
          <p:cNvPr id="7" name="Content Placeholder 6" descr="charmFiles.png"/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01" b="-1501"/>
          <a:stretch>
            <a:fillRect/>
          </a:stretch>
        </p:blipFill>
        <p:spPr>
          <a:xfrm>
            <a:off x="457200" y="3117850"/>
            <a:ext cx="8229600" cy="3021013"/>
          </a:xfrm>
        </p:spPr>
      </p:pic>
    </p:spTree>
    <p:extLst>
      <p:ext uri="{BB962C8B-B14F-4D97-AF65-F5344CB8AC3E}">
        <p14:creationId xmlns:p14="http://schemas.microsoft.com/office/powerpoint/2010/main" val="4863791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Interface: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7"/>
            <a:ext cx="8229600" cy="341987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Charm++ programs are organized as a collection of </a:t>
            </a:r>
            <a:r>
              <a:rPr lang="en-US" dirty="0" smtClean="0"/>
              <a:t>modules</a:t>
            </a:r>
          </a:p>
          <a:p>
            <a:r>
              <a:rPr lang="en-US" dirty="0" smtClean="0"/>
              <a:t>Each </a:t>
            </a:r>
            <a:r>
              <a:rPr lang="en-US" dirty="0"/>
              <a:t>module has one or more </a:t>
            </a:r>
            <a:r>
              <a:rPr lang="en-US" dirty="0" err="1"/>
              <a:t>chares</a:t>
            </a:r>
            <a:endParaRPr lang="en-US" dirty="0"/>
          </a:p>
          <a:p>
            <a:r>
              <a:rPr lang="en-US" dirty="0"/>
              <a:t>The module that contains the </a:t>
            </a:r>
            <a:r>
              <a:rPr lang="en-US" dirty="0" err="1"/>
              <a:t>mainchare</a:t>
            </a:r>
            <a:r>
              <a:rPr lang="en-US" dirty="0"/>
              <a:t>, is declared as the </a:t>
            </a:r>
            <a:r>
              <a:rPr lang="en-US" dirty="0" err="1"/>
              <a:t>mainmodule</a:t>
            </a:r>
            <a:endParaRPr lang="en-US" dirty="0"/>
          </a:p>
          <a:p>
            <a:r>
              <a:rPr lang="en-US" dirty="0"/>
              <a:t>Each module, when compiled, generates two files:</a:t>
            </a:r>
          </a:p>
          <a:p>
            <a:pPr marL="0" indent="0">
              <a:buNone/>
            </a:pPr>
            <a:r>
              <a:rPr lang="en-US" i="1" dirty="0" smtClean="0"/>
              <a:t>   </a:t>
            </a:r>
            <a:r>
              <a:rPr lang="en-US" i="1" dirty="0" err="1" smtClean="0"/>
              <a:t>MyModule.decl.h</a:t>
            </a:r>
            <a:r>
              <a:rPr lang="en-US" i="1" dirty="0" smtClean="0"/>
              <a:t> </a:t>
            </a:r>
            <a:r>
              <a:rPr lang="en-US" dirty="0"/>
              <a:t>and </a:t>
            </a:r>
            <a:r>
              <a:rPr lang="en-US" i="1" dirty="0" err="1" smtClean="0"/>
              <a:t>MyModule.def.h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.ci file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4469341"/>
            <a:ext cx="8229600" cy="1252672"/>
          </a:xfrm>
          <a:solidFill>
            <a:schemeClr val="accent5">
              <a:lumMod val="40000"/>
              <a:lumOff val="60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[main]</a:t>
            </a:r>
            <a:r>
              <a:rPr lang="en-US" b="1" dirty="0"/>
              <a:t>module</a:t>
            </a:r>
            <a:r>
              <a:rPr lang="en-US" dirty="0"/>
              <a:t> </a:t>
            </a:r>
            <a:r>
              <a:rPr lang="en-US" dirty="0" err="1"/>
              <a:t>MyModule</a:t>
            </a:r>
            <a:r>
              <a:rPr lang="en-US" dirty="0"/>
              <a:t> {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/</a:t>
            </a:r>
            <a:r>
              <a:rPr lang="en-US" dirty="0"/>
              <a:t>/... </a:t>
            </a:r>
            <a:r>
              <a:rPr lang="en-US" dirty="0" err="1"/>
              <a:t>chare</a:t>
            </a:r>
            <a:r>
              <a:rPr lang="en-US" dirty="0"/>
              <a:t> definitions ...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4716086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Charm Interface: </a:t>
            </a:r>
            <a:r>
              <a:rPr lang="en-US" dirty="0" err="1"/>
              <a:t>Chares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909978"/>
            <a:ext cx="8229600" cy="2302918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Chares</a:t>
            </a:r>
            <a:r>
              <a:rPr lang="en-US" dirty="0"/>
              <a:t> are parallel objects that are managed by the RTS</a:t>
            </a:r>
          </a:p>
          <a:p>
            <a:r>
              <a:rPr lang="en-US" dirty="0"/>
              <a:t>Each </a:t>
            </a:r>
            <a:r>
              <a:rPr lang="en-US" dirty="0" err="1"/>
              <a:t>chare</a:t>
            </a:r>
            <a:r>
              <a:rPr lang="en-US" dirty="0"/>
              <a:t> has a set </a:t>
            </a:r>
            <a:r>
              <a:rPr lang="en-US" i="1" dirty="0"/>
              <a:t>entry</a:t>
            </a:r>
            <a:r>
              <a:rPr lang="en-US" dirty="0"/>
              <a:t> methods, which are asynchronous methods that may be invoked remotely</a:t>
            </a:r>
          </a:p>
          <a:p>
            <a:r>
              <a:rPr lang="en-US" dirty="0"/>
              <a:t>The following code, when compiled, generates a C++ </a:t>
            </a:r>
            <a:r>
              <a:rPr lang="en-US" dirty="0" smtClean="0"/>
              <a:t>class        </a:t>
            </a:r>
            <a:r>
              <a:rPr lang="en-US" i="1" dirty="0" err="1" smtClean="0"/>
              <a:t>CBase</a:t>
            </a:r>
            <a:r>
              <a:rPr lang="en-US" i="1" dirty="0" smtClean="0"/>
              <a:t> </a:t>
            </a:r>
            <a:r>
              <a:rPr lang="en-US" i="1" dirty="0" err="1"/>
              <a:t>MyChare</a:t>
            </a:r>
            <a:r>
              <a:rPr lang="en-US" i="1" dirty="0"/>
              <a:t> </a:t>
            </a:r>
            <a:r>
              <a:rPr lang="en-US" dirty="0"/>
              <a:t>that encapsulates the RTS object</a:t>
            </a:r>
          </a:p>
          <a:p>
            <a:r>
              <a:rPr lang="en-US" dirty="0"/>
              <a:t>This generated class is extended and implemented in the .C file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57200" y="3212896"/>
            <a:ext cx="8229600" cy="4938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.ci 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457200" y="3706763"/>
            <a:ext cx="8229600" cy="1136650"/>
          </a:xfrm>
          <a:solidFill>
            <a:srgbClr val="CCD1D9"/>
          </a:solidFill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[main]</a:t>
            </a:r>
            <a:r>
              <a:rPr lang="en-US" b="1" dirty="0" err="1"/>
              <a:t>chare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 smtClean="0"/>
              <a:t>   /</a:t>
            </a:r>
            <a:r>
              <a:rPr lang="en-US" dirty="0"/>
              <a:t>/... entry method definitions ...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/>
          </p:nvPr>
        </p:nvSpPr>
        <p:spPr>
          <a:xfrm>
            <a:off x="457200" y="4868788"/>
            <a:ext cx="8229600" cy="55615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.C file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5367289"/>
            <a:ext cx="8229600" cy="1136650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" charset="2"/>
              <a:buChar char="Ø"/>
              <a:defRPr sz="20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charset="2"/>
              <a:buChar char=""/>
              <a:defRPr sz="18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" charset="2"/>
              <a:buChar char="Ø"/>
              <a:defRPr sz="1400" kern="1200" baseline="0">
                <a:solidFill>
                  <a:schemeClr val="tx1"/>
                </a:solidFill>
                <a:latin typeface="Times New Roman"/>
                <a:ea typeface="+mn-ea"/>
                <a:cs typeface="Times New Roman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class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: </a:t>
            </a:r>
            <a:r>
              <a:rPr lang="en-US" b="1" dirty="0"/>
              <a:t>public </a:t>
            </a:r>
            <a:r>
              <a:rPr lang="en-US" dirty="0" err="1"/>
              <a:t>CBase</a:t>
            </a:r>
            <a:r>
              <a:rPr lang="en-US" dirty="0"/>
              <a:t> </a:t>
            </a:r>
            <a:r>
              <a:rPr lang="en-US" dirty="0" err="1"/>
              <a:t>MyChare</a:t>
            </a:r>
            <a:r>
              <a:rPr lang="en-US" dirty="0"/>
              <a:t> {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/</a:t>
            </a:r>
            <a:r>
              <a:rPr lang="en-US" dirty="0"/>
              <a:t>/... entry method implementations ...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5236001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835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7224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76673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</p:spTree>
    <p:extLst>
      <p:ext uri="{BB962C8B-B14F-4D97-AF65-F5344CB8AC3E}">
        <p14:creationId xmlns:p14="http://schemas.microsoft.com/office/powerpoint/2010/main" val="1961898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Harnessing Parallelism: Challenges 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000" dirty="0"/>
              <a:t>Trends in System Architecture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400" dirty="0"/>
              <a:t>However, compute resources are not faster cores, but more cores </a:t>
            </a:r>
          </a:p>
          <a:p>
            <a:r>
              <a:rPr lang="en-US" sz="2400" dirty="0"/>
              <a:t>Unprecedented levels of available concurrency </a:t>
            </a:r>
          </a:p>
          <a:p>
            <a:pPr lvl="1"/>
            <a:r>
              <a:rPr lang="en-US" sz="2000" dirty="0" smtClean="0"/>
              <a:t>IBM </a:t>
            </a:r>
            <a:r>
              <a:rPr lang="en-US" sz="2000" dirty="0"/>
              <a:t>BG/Q </a:t>
            </a:r>
          </a:p>
          <a:p>
            <a:pPr lvl="2"/>
            <a:r>
              <a:rPr lang="en-US" sz="1800" dirty="0" smtClean="0"/>
              <a:t>‘</a:t>
            </a:r>
            <a:r>
              <a:rPr lang="en-US" sz="1800" dirty="0"/>
              <a:t>Sequoia’: 1,572,864 cores </a:t>
            </a:r>
          </a:p>
          <a:p>
            <a:pPr lvl="2"/>
            <a:r>
              <a:rPr lang="en-US" sz="1800" dirty="0" smtClean="0"/>
              <a:t>‘</a:t>
            </a:r>
            <a:r>
              <a:rPr lang="en-US" sz="1800" dirty="0"/>
              <a:t>Mira’: 786,432 cores </a:t>
            </a:r>
          </a:p>
          <a:p>
            <a:pPr lvl="1"/>
            <a:r>
              <a:rPr lang="en-US" sz="2000" dirty="0" smtClean="0"/>
              <a:t>Cray </a:t>
            </a:r>
            <a:endParaRPr lang="en-US" sz="2000" dirty="0"/>
          </a:p>
          <a:p>
            <a:pPr lvl="2"/>
            <a:r>
              <a:rPr lang="en-US" sz="1800" dirty="0" smtClean="0"/>
              <a:t>XE6</a:t>
            </a:r>
            <a:r>
              <a:rPr lang="en-US" sz="1800" dirty="0"/>
              <a:t>+XK6 ‘</a:t>
            </a:r>
            <a:r>
              <a:rPr lang="en-US" sz="1800" dirty="0" err="1"/>
              <a:t>Bluewaters</a:t>
            </a:r>
            <a:r>
              <a:rPr lang="en-US" sz="1800" dirty="0"/>
              <a:t>‘: 386,816 </a:t>
            </a:r>
            <a:r>
              <a:rPr lang="en-US" sz="1800" dirty="0" smtClean="0"/>
              <a:t>cores </a:t>
            </a:r>
            <a:endParaRPr lang="en-US" sz="1800" dirty="0"/>
          </a:p>
          <a:p>
            <a:pPr lvl="2"/>
            <a:r>
              <a:rPr lang="en-US" sz="1800" dirty="0" smtClean="0"/>
              <a:t>XK6 </a:t>
            </a:r>
            <a:r>
              <a:rPr lang="en-US" sz="1800" dirty="0"/>
              <a:t>‘Titan’: 299,008 cores </a:t>
            </a:r>
          </a:p>
          <a:p>
            <a:pPr lvl="1"/>
            <a:r>
              <a:rPr lang="en-US" sz="2000" dirty="0" smtClean="0"/>
              <a:t>K </a:t>
            </a:r>
            <a:r>
              <a:rPr lang="en-US" sz="2000" dirty="0"/>
              <a:t>Supercomputer: 705,024 cores </a:t>
            </a:r>
            <a:endParaRPr lang="en-US" sz="2000" dirty="0" smtClean="0"/>
          </a:p>
          <a:p>
            <a:r>
              <a:rPr lang="en-US" sz="2400" dirty="0" smtClean="0"/>
              <a:t>Mid</a:t>
            </a:r>
            <a:r>
              <a:rPr lang="en-US" sz="2400" dirty="0"/>
              <a:t>-size clusters will be ubiquitous </a:t>
            </a:r>
          </a:p>
          <a:p>
            <a:endParaRPr lang="en-US" sz="2400" dirty="0"/>
          </a:p>
        </p:txBody>
      </p:sp>
      <p:pic>
        <p:nvPicPr>
          <p:cNvPr id="8" name="Content Placeholder 7" descr="mira.jp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3" b="11623"/>
          <a:stretch>
            <a:fillRect/>
          </a:stretch>
        </p:blipFill>
        <p:spPr/>
      </p:pic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Each thread of execution has to:</a:t>
            </a:r>
          </a:p>
          <a:p>
            <a:pPr lvl="1"/>
            <a:r>
              <a:rPr lang="en-US" dirty="0" smtClean="0"/>
              <a:t>Operate on lesser data</a:t>
            </a:r>
          </a:p>
          <a:p>
            <a:pPr lvl="1"/>
            <a:r>
              <a:rPr lang="en-US" dirty="0" smtClean="0"/>
              <a:t>Wait relatively longer for remote data</a:t>
            </a:r>
          </a:p>
          <a:p>
            <a:r>
              <a:rPr lang="en-US" dirty="0" smtClean="0"/>
              <a:t>Have to operate in </a:t>
            </a:r>
            <a:r>
              <a:rPr lang="en-US" b="1" dirty="0" smtClean="0"/>
              <a:t>strong scaling</a:t>
            </a:r>
            <a:r>
              <a:rPr lang="en-US" dirty="0" smtClean="0"/>
              <a:t> regime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14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Chares</a:t>
            </a:r>
            <a:r>
              <a:rPr lang="en-US" dirty="0" smtClean="0"/>
              <a:t> are reactive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way we described Charm++ so far, a </a:t>
            </a:r>
            <a:r>
              <a:rPr lang="en-US" dirty="0" err="1"/>
              <a:t>chare</a:t>
            </a:r>
            <a:r>
              <a:rPr lang="en-US" dirty="0"/>
              <a:t> is a reactive entity:</a:t>
            </a:r>
          </a:p>
          <a:p>
            <a:pPr lvl="1"/>
            <a:r>
              <a:rPr lang="en-US" dirty="0"/>
              <a:t>If it gets this method invocation, it does this action,</a:t>
            </a:r>
          </a:p>
          <a:p>
            <a:pPr lvl="1"/>
            <a:r>
              <a:rPr lang="en-US" dirty="0"/>
              <a:t>If it gets that method invocation then it does that action</a:t>
            </a:r>
          </a:p>
          <a:p>
            <a:pPr lvl="1"/>
            <a:r>
              <a:rPr lang="en-US" dirty="0"/>
              <a:t>But what does it do?</a:t>
            </a:r>
          </a:p>
          <a:p>
            <a:pPr lvl="1"/>
            <a:r>
              <a:rPr lang="en-US" dirty="0"/>
              <a:t>In typical programs, </a:t>
            </a:r>
            <a:r>
              <a:rPr lang="en-US" dirty="0" err="1"/>
              <a:t>chares</a:t>
            </a:r>
            <a:r>
              <a:rPr lang="en-US" dirty="0"/>
              <a:t> have a life-cycle</a:t>
            </a:r>
          </a:p>
          <a:p>
            <a:r>
              <a:rPr lang="en-US" dirty="0"/>
              <a:t>How to express the life-cycle of a </a:t>
            </a:r>
            <a:r>
              <a:rPr lang="en-US" dirty="0" err="1"/>
              <a:t>chare</a:t>
            </a:r>
            <a:r>
              <a:rPr lang="en-US" dirty="0"/>
              <a:t> in code?</a:t>
            </a:r>
          </a:p>
          <a:p>
            <a:pPr lvl="1"/>
            <a:r>
              <a:rPr lang="en-US" dirty="0"/>
              <a:t>Only when it exists</a:t>
            </a:r>
          </a:p>
          <a:p>
            <a:pPr lvl="2"/>
            <a:r>
              <a:rPr lang="en-US" dirty="0"/>
              <a:t>i.e.  some chars may be truly reactive, and the programmer does not know the life cycle</a:t>
            </a:r>
          </a:p>
          <a:p>
            <a:pPr lvl="1"/>
            <a:r>
              <a:rPr lang="en-US" dirty="0"/>
              <a:t>But when it exists, its form is:</a:t>
            </a:r>
          </a:p>
          <a:p>
            <a:pPr lvl="2"/>
            <a:r>
              <a:rPr lang="en-US" dirty="0"/>
              <a:t>Computations depend on remote method invocations, and completion of other local computations</a:t>
            </a:r>
          </a:p>
          <a:p>
            <a:pPr lvl="2"/>
            <a:r>
              <a:rPr lang="en-US" dirty="0"/>
              <a:t>A DAG (Directed Acyclic Graph)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186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Fibonacci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9439"/>
            <a:ext cx="8229600" cy="4214927"/>
          </a:xfrm>
          <a:solidFill>
            <a:schemeClr val="accent5">
              <a:lumMod val="40000"/>
              <a:lumOff val="60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dirty="0"/>
              <a:t> fib {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 </a:t>
            </a:r>
            <a:r>
              <a:rPr lang="en-US" b="1" dirty="0" err="1" smtClean="0"/>
              <a:t>mainchare</a:t>
            </a:r>
            <a:r>
              <a:rPr lang="en-US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  m);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chare</a:t>
            </a:r>
            <a:r>
              <a:rPr lang="en-US" b="1" dirty="0" smtClean="0"/>
              <a:t> </a:t>
            </a:r>
            <a:r>
              <a:rPr lang="en-US" dirty="0"/>
              <a:t>Fib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Fib(</a:t>
            </a:r>
            <a:r>
              <a:rPr lang="en-US" dirty="0" err="1"/>
              <a:t>int</a:t>
            </a:r>
            <a:r>
              <a:rPr lang="en-US" dirty="0"/>
              <a:t> n, </a:t>
            </a:r>
            <a:r>
              <a:rPr lang="en-US" dirty="0" err="1"/>
              <a:t>bool</a:t>
            </a:r>
            <a:r>
              <a:rPr lang="en-US" dirty="0"/>
              <a:t> </a:t>
            </a:r>
            <a:r>
              <a:rPr lang="en-US" dirty="0" err="1"/>
              <a:t>isRoot</a:t>
            </a:r>
            <a:r>
              <a:rPr lang="en-US" dirty="0"/>
              <a:t>, </a:t>
            </a:r>
            <a:r>
              <a:rPr lang="en-US" dirty="0" err="1"/>
              <a:t>CProxy</a:t>
            </a:r>
            <a:r>
              <a:rPr lang="en-US" dirty="0"/>
              <a:t> Fib parent);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/>
              <a:t>respond(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value);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4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"/>
            <a:ext cx="8229600" cy="604267"/>
          </a:xfrm>
        </p:spPr>
        <p:txBody>
          <a:bodyPr>
            <a:normAutofit fontScale="90000"/>
          </a:bodyPr>
          <a:lstStyle/>
          <a:p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Fi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b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onacci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23235"/>
            <a:ext cx="8229600" cy="5585837"/>
          </a:xfrm>
          <a:solidFill>
            <a:srgbClr val="CCD1D9"/>
          </a:solidFill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1600" b="1" dirty="0" smtClean="0"/>
              <a:t>class </a:t>
            </a:r>
            <a:r>
              <a:rPr lang="en-US" sz="1600" dirty="0" smtClean="0"/>
              <a:t>Main : </a:t>
            </a:r>
            <a:r>
              <a:rPr lang="en-US" sz="1600" b="1" dirty="0" smtClean="0"/>
              <a:t>public </a:t>
            </a:r>
            <a:r>
              <a:rPr lang="en-US" sz="1600" dirty="0" err="1" smtClean="0"/>
              <a:t>CBase</a:t>
            </a:r>
            <a:r>
              <a:rPr lang="en-US" sz="1600" dirty="0" smtClean="0"/>
              <a:t>  Main {</a:t>
            </a:r>
          </a:p>
          <a:p>
            <a:pPr marL="0" indent="0">
              <a:buNone/>
            </a:pPr>
            <a:r>
              <a:rPr lang="en-US" sz="1600" b="1" dirty="0" smtClean="0"/>
              <a:t>public</a:t>
            </a:r>
            <a:r>
              <a:rPr lang="en-US" sz="1600" dirty="0"/>
              <a:t>: Main(</a:t>
            </a:r>
            <a:r>
              <a:rPr lang="en-US" sz="1600" dirty="0" err="1"/>
              <a:t>CkArgMsg</a:t>
            </a:r>
            <a:r>
              <a:rPr lang="en-US" sz="1600" dirty="0"/>
              <a:t>∗  m) {</a:t>
            </a:r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dirty="0" err="1" smtClean="0"/>
              <a:t>CProxy</a:t>
            </a:r>
            <a:r>
              <a:rPr lang="en-US" sz="1600" dirty="0" smtClean="0"/>
              <a:t>  </a:t>
            </a:r>
            <a:r>
              <a:rPr lang="en-US" sz="1600" dirty="0"/>
              <a:t>Fib::</a:t>
            </a:r>
            <a:r>
              <a:rPr lang="en-US" sz="1600" dirty="0" err="1"/>
              <a:t>ckNew</a:t>
            </a:r>
            <a:r>
              <a:rPr lang="en-US" sz="1600" dirty="0"/>
              <a:t>(</a:t>
            </a:r>
            <a:r>
              <a:rPr lang="en-US" sz="1600" dirty="0" err="1"/>
              <a:t>atoi</a:t>
            </a:r>
            <a:r>
              <a:rPr lang="en-US" sz="1600" dirty="0"/>
              <a:t>(m−&gt;</a:t>
            </a:r>
            <a:r>
              <a:rPr lang="en-US" sz="1600" dirty="0" err="1"/>
              <a:t>argv</a:t>
            </a:r>
            <a:r>
              <a:rPr lang="en-US" sz="1600" dirty="0"/>
              <a:t>[1]), </a:t>
            </a:r>
            <a:r>
              <a:rPr lang="en-US" sz="1600" b="1" dirty="0"/>
              <a:t>true</a:t>
            </a:r>
            <a:r>
              <a:rPr lang="en-US" sz="1600" dirty="0"/>
              <a:t>, </a:t>
            </a:r>
            <a:r>
              <a:rPr lang="en-US" sz="1600" dirty="0" err="1"/>
              <a:t>CProxy</a:t>
            </a:r>
            <a:r>
              <a:rPr lang="en-US" sz="1600" dirty="0"/>
              <a:t>  Fib());</a:t>
            </a:r>
          </a:p>
          <a:p>
            <a:pPr marL="0" indent="0">
              <a:buNone/>
            </a:pPr>
            <a:r>
              <a:rPr lang="en-US" sz="1600" dirty="0" smtClean="0"/>
              <a:t>    }</a:t>
            </a:r>
          </a:p>
          <a:p>
            <a:pPr marL="0" indent="0">
              <a:buNone/>
            </a:pPr>
            <a:r>
              <a:rPr lang="en-US" sz="1600" dirty="0" smtClean="0"/>
              <a:t>};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class </a:t>
            </a:r>
            <a:r>
              <a:rPr lang="en-US" sz="1600" dirty="0"/>
              <a:t>Fib : </a:t>
            </a:r>
            <a:r>
              <a:rPr lang="en-US" sz="1600" b="1" dirty="0"/>
              <a:t>public </a:t>
            </a:r>
            <a:r>
              <a:rPr lang="en-US" sz="1600" dirty="0" err="1"/>
              <a:t>CBase</a:t>
            </a:r>
            <a:r>
              <a:rPr lang="en-US" sz="1600" dirty="0"/>
              <a:t>  Fib {</a:t>
            </a:r>
          </a:p>
          <a:p>
            <a:pPr marL="0" indent="0">
              <a:buNone/>
            </a:pPr>
            <a:r>
              <a:rPr lang="en-US" sz="1600" b="1" dirty="0"/>
              <a:t>public</a:t>
            </a:r>
            <a:r>
              <a:rPr lang="en-US" sz="1600" dirty="0"/>
              <a:t>: </a:t>
            </a:r>
            <a:r>
              <a:rPr lang="en-US" sz="1600" dirty="0" err="1"/>
              <a:t>CProxy</a:t>
            </a:r>
            <a:r>
              <a:rPr lang="en-US" sz="1600" dirty="0"/>
              <a:t>  Fib parent; </a:t>
            </a:r>
            <a:r>
              <a:rPr lang="en-US" sz="1600" b="1" dirty="0" err="1"/>
              <a:t>bool</a:t>
            </a:r>
            <a:r>
              <a:rPr lang="en-US" sz="1600" b="1" dirty="0"/>
              <a:t> </a:t>
            </a:r>
            <a:r>
              <a:rPr lang="en-US" sz="1600" dirty="0" err="1"/>
              <a:t>isRoot</a:t>
            </a:r>
            <a:r>
              <a:rPr lang="en-US" sz="1600" dirty="0"/>
              <a:t>; </a:t>
            </a:r>
            <a:r>
              <a:rPr lang="en-US" sz="1600" b="1" dirty="0" err="1"/>
              <a:t>int</a:t>
            </a:r>
            <a:r>
              <a:rPr lang="en-US" sz="1600" b="1" dirty="0"/>
              <a:t> </a:t>
            </a:r>
            <a:r>
              <a:rPr lang="en-US" sz="1600" dirty="0"/>
              <a:t>result, count</a:t>
            </a:r>
            <a:r>
              <a:rPr lang="en-US" sz="1600" dirty="0" smtClean="0"/>
              <a:t>;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Fib</a:t>
            </a:r>
            <a:r>
              <a:rPr lang="en-US" sz="1600" dirty="0"/>
              <a:t>(</a:t>
            </a:r>
            <a:r>
              <a:rPr lang="en-US" sz="1600" b="1" dirty="0" err="1"/>
              <a:t>int</a:t>
            </a:r>
            <a:r>
              <a:rPr lang="en-US" sz="1600" b="1" dirty="0"/>
              <a:t> </a:t>
            </a:r>
            <a:r>
              <a:rPr lang="en-US" sz="1600" dirty="0"/>
              <a:t>n, </a:t>
            </a:r>
            <a:r>
              <a:rPr lang="en-US" sz="1600" b="1" dirty="0" err="1"/>
              <a:t>bool</a:t>
            </a:r>
            <a:r>
              <a:rPr lang="en-US" sz="1600" b="1" dirty="0"/>
              <a:t> </a:t>
            </a:r>
            <a:r>
              <a:rPr lang="en-US" sz="1600" dirty="0" err="1"/>
              <a:t>isRoot</a:t>
            </a:r>
            <a:r>
              <a:rPr lang="en-US" sz="1600" dirty="0"/>
              <a:t>  , </a:t>
            </a:r>
            <a:r>
              <a:rPr lang="en-US" sz="1600" dirty="0" err="1"/>
              <a:t>CProxy</a:t>
            </a:r>
            <a:r>
              <a:rPr lang="en-US" sz="1600" dirty="0"/>
              <a:t>  Fib parent  )</a:t>
            </a:r>
          </a:p>
          <a:p>
            <a:pPr marL="0" indent="0">
              <a:buNone/>
            </a:pPr>
            <a:r>
              <a:rPr lang="en-US" sz="1600" dirty="0" smtClean="0"/>
              <a:t>        : </a:t>
            </a:r>
            <a:r>
              <a:rPr lang="en-US" sz="1600" dirty="0"/>
              <a:t>parent(parent  ), </a:t>
            </a:r>
            <a:r>
              <a:rPr lang="en-US" sz="1600" dirty="0" err="1"/>
              <a:t>isRoot</a:t>
            </a:r>
            <a:r>
              <a:rPr lang="en-US" sz="1600" dirty="0"/>
              <a:t>(</a:t>
            </a:r>
            <a:r>
              <a:rPr lang="en-US" sz="1600" dirty="0" err="1"/>
              <a:t>isRoot</a:t>
            </a:r>
            <a:r>
              <a:rPr lang="en-US" sz="1600" dirty="0"/>
              <a:t>  ), result(0), count(2) {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b="1" dirty="0" smtClean="0"/>
              <a:t>if </a:t>
            </a:r>
            <a:r>
              <a:rPr lang="en-US" sz="1600" dirty="0"/>
              <a:t>(n &lt; 2) respond(n);</a:t>
            </a:r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b="1" dirty="0" smtClean="0"/>
              <a:t>else </a:t>
            </a:r>
            <a:r>
              <a:rPr lang="en-US" sz="1600" dirty="0"/>
              <a:t>{</a:t>
            </a:r>
          </a:p>
          <a:p>
            <a:pPr marL="0" indent="0">
              <a:buNone/>
            </a:pPr>
            <a:r>
              <a:rPr lang="en-US" sz="1600" dirty="0" smtClean="0"/>
              <a:t>            </a:t>
            </a:r>
            <a:r>
              <a:rPr lang="en-US" sz="1600" dirty="0" err="1" smtClean="0"/>
              <a:t>CProxy</a:t>
            </a:r>
            <a:r>
              <a:rPr lang="en-US" sz="1600" dirty="0" smtClean="0"/>
              <a:t>  </a:t>
            </a:r>
            <a:r>
              <a:rPr lang="en-US" sz="1600" dirty="0"/>
              <a:t>Fib::</a:t>
            </a:r>
            <a:r>
              <a:rPr lang="en-US" sz="1600" dirty="0" err="1"/>
              <a:t>ckNew</a:t>
            </a:r>
            <a:r>
              <a:rPr lang="en-US" sz="1600" dirty="0"/>
              <a:t>(n − 1, </a:t>
            </a:r>
            <a:r>
              <a:rPr lang="en-US" sz="1600" b="1" dirty="0"/>
              <a:t>false</a:t>
            </a:r>
            <a:r>
              <a:rPr lang="en-US" sz="1600" dirty="0"/>
              <a:t>, </a:t>
            </a:r>
            <a:r>
              <a:rPr lang="en-US" sz="1600" dirty="0" err="1"/>
              <a:t>thisProxy</a:t>
            </a:r>
            <a:r>
              <a:rPr lang="en-US" sz="1600" dirty="0"/>
              <a:t>); 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    </a:t>
            </a:r>
            <a:r>
              <a:rPr lang="en-US" sz="1600" dirty="0" err="1" smtClean="0"/>
              <a:t>CProxy</a:t>
            </a:r>
            <a:r>
              <a:rPr lang="en-US" sz="1600" dirty="0" smtClean="0"/>
              <a:t>  </a:t>
            </a:r>
            <a:r>
              <a:rPr lang="en-US" sz="1600" dirty="0"/>
              <a:t>Fib::</a:t>
            </a:r>
            <a:r>
              <a:rPr lang="en-US" sz="1600" dirty="0" err="1"/>
              <a:t>ckNew</a:t>
            </a:r>
            <a:r>
              <a:rPr lang="en-US" sz="1600" dirty="0"/>
              <a:t>(n − 2, </a:t>
            </a:r>
            <a:r>
              <a:rPr lang="en-US" sz="1600" b="1" dirty="0"/>
              <a:t>false</a:t>
            </a:r>
            <a:r>
              <a:rPr lang="en-US" sz="1600" dirty="0"/>
              <a:t>, </a:t>
            </a:r>
            <a:r>
              <a:rPr lang="en-US" sz="1600" dirty="0" err="1"/>
              <a:t>thisProxy</a:t>
            </a:r>
            <a:r>
              <a:rPr lang="en-US" sz="1600" dirty="0"/>
              <a:t>)</a:t>
            </a:r>
            <a:r>
              <a:rPr lang="en-US" sz="1600" dirty="0" smtClean="0"/>
              <a:t>;</a:t>
            </a:r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}</a:t>
            </a: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}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    </a:t>
            </a:r>
            <a:r>
              <a:rPr lang="en-US" sz="1600" b="1" dirty="0" smtClean="0"/>
              <a:t>void </a:t>
            </a:r>
            <a:r>
              <a:rPr lang="en-US" sz="1600" dirty="0"/>
              <a:t>respond(</a:t>
            </a:r>
            <a:r>
              <a:rPr lang="en-US" sz="1600" b="1" dirty="0" err="1"/>
              <a:t>int</a:t>
            </a:r>
            <a:r>
              <a:rPr lang="en-US" sz="1600" b="1" dirty="0"/>
              <a:t> </a:t>
            </a:r>
            <a:r>
              <a:rPr lang="en-US" sz="1600" dirty="0" err="1"/>
              <a:t>val</a:t>
            </a:r>
            <a:r>
              <a:rPr lang="en-US" sz="1600" dirty="0"/>
              <a:t>) {</a:t>
            </a:r>
          </a:p>
          <a:p>
            <a:pPr marL="0" indent="0">
              <a:buNone/>
            </a:pPr>
            <a:r>
              <a:rPr lang="en-US" sz="1600" dirty="0" smtClean="0"/>
              <a:t>        result </a:t>
            </a:r>
            <a:r>
              <a:rPr lang="en-US" sz="1600" dirty="0"/>
              <a:t>+= </a:t>
            </a:r>
            <a:r>
              <a:rPr lang="en-US" sz="1600" dirty="0" err="1"/>
              <a:t>val</a:t>
            </a:r>
            <a:r>
              <a:rPr lang="en-US" sz="1600" dirty="0"/>
              <a:t>;</a:t>
            </a:r>
          </a:p>
          <a:p>
            <a:pPr marL="0" indent="0">
              <a:buNone/>
            </a:pPr>
            <a:r>
              <a:rPr lang="en-US" sz="1600" dirty="0" smtClean="0"/>
              <a:t>        </a:t>
            </a:r>
            <a:r>
              <a:rPr lang="en-US" sz="1600" b="1" dirty="0" smtClean="0"/>
              <a:t>if </a:t>
            </a:r>
            <a:r>
              <a:rPr lang="en-US" sz="1600" dirty="0"/>
              <a:t>(−−count == 0 || n &lt; 2) {</a:t>
            </a:r>
          </a:p>
          <a:p>
            <a:pPr marL="0" indent="0">
              <a:buNone/>
            </a:pPr>
            <a:r>
              <a:rPr lang="en-US" sz="1600" dirty="0" smtClean="0"/>
              <a:t>            </a:t>
            </a:r>
            <a:r>
              <a:rPr lang="en-US" sz="1600" b="1" dirty="0" smtClean="0"/>
              <a:t>if </a:t>
            </a:r>
            <a:r>
              <a:rPr lang="en-US" sz="1600" dirty="0"/>
              <a:t>(</a:t>
            </a:r>
            <a:r>
              <a:rPr lang="en-US" sz="1600" dirty="0" err="1"/>
              <a:t>isRoot</a:t>
            </a:r>
            <a:r>
              <a:rPr lang="en-US" sz="1600" dirty="0"/>
              <a:t>) {</a:t>
            </a:r>
          </a:p>
          <a:p>
            <a:pPr marL="0" indent="0">
              <a:buNone/>
            </a:pPr>
            <a:r>
              <a:rPr lang="en-US" sz="1600" dirty="0" smtClean="0"/>
              <a:t>                </a:t>
            </a:r>
            <a:r>
              <a:rPr lang="en-US" sz="1600" dirty="0" err="1" smtClean="0"/>
              <a:t>CkPrintf</a:t>
            </a:r>
            <a:r>
              <a:rPr lang="en-US" sz="1600" dirty="0"/>
              <a:t>(”Fibonacci number is: %d\n”, result); 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        </a:t>
            </a:r>
            <a:r>
              <a:rPr lang="en-US" sz="1600" dirty="0" err="1" smtClean="0"/>
              <a:t>CkExit</a:t>
            </a:r>
            <a:r>
              <a:rPr lang="en-US" sz="1600" dirty="0"/>
              <a:t>();</a:t>
            </a:r>
          </a:p>
          <a:p>
            <a:pPr marL="0" indent="0">
              <a:buNone/>
            </a:pPr>
            <a:r>
              <a:rPr lang="en-US" sz="1600" dirty="0" smtClean="0"/>
              <a:t>            } </a:t>
            </a:r>
            <a:r>
              <a:rPr lang="en-US" sz="1600" b="1" dirty="0"/>
              <a:t>else </a:t>
            </a:r>
            <a:endParaRPr lang="en-US" sz="1600" b="1" dirty="0" smtClean="0"/>
          </a:p>
          <a:p>
            <a:pPr marL="0" indent="0">
              <a:buNone/>
            </a:pPr>
            <a:r>
              <a:rPr lang="en-US" sz="1600" b="1" dirty="0"/>
              <a:t> </a:t>
            </a:r>
            <a:r>
              <a:rPr lang="en-US" sz="1600" b="1" dirty="0" smtClean="0"/>
              <a:t>               </a:t>
            </a:r>
            <a:r>
              <a:rPr lang="en-US" sz="1600" dirty="0" smtClean="0"/>
              <a:t>{ </a:t>
            </a:r>
            <a:r>
              <a:rPr lang="en-US" sz="1600" dirty="0" err="1"/>
              <a:t>parent.respond</a:t>
            </a:r>
            <a:r>
              <a:rPr lang="en-US" sz="1600" dirty="0"/>
              <a:t>(result); 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        </a:t>
            </a:r>
            <a:r>
              <a:rPr lang="en-US" sz="1600" b="1" dirty="0" smtClean="0"/>
              <a:t>delete </a:t>
            </a:r>
            <a:r>
              <a:rPr lang="en-US" sz="1600" b="1" dirty="0"/>
              <a:t>this</a:t>
            </a:r>
            <a:r>
              <a:rPr lang="en-US" sz="1600" dirty="0"/>
              <a:t>;</a:t>
            </a:r>
          </a:p>
          <a:p>
            <a:pPr marL="0" indent="0">
              <a:buNone/>
            </a:pPr>
            <a:r>
              <a:rPr lang="en-US" sz="1600" dirty="0" smtClean="0"/>
              <a:t>            }</a:t>
            </a:r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      }</a:t>
            </a:r>
          </a:p>
          <a:p>
            <a:pPr marL="0" indent="0">
              <a:buNone/>
            </a:pPr>
            <a:r>
              <a:rPr lang="en-US" sz="1600" dirty="0" smtClean="0"/>
              <a:t>    }</a:t>
            </a: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};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703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Consider Fibonacci </a:t>
            </a:r>
            <a:r>
              <a:rPr lang="en-US" dirty="0" err="1" smtClean="0"/>
              <a:t>Chare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04698"/>
            <a:ext cx="8229600" cy="2871795"/>
          </a:xfrm>
        </p:spPr>
        <p:txBody>
          <a:bodyPr>
            <a:normAutofit/>
          </a:bodyPr>
          <a:lstStyle/>
          <a:p>
            <a:pPr marL="12700" marR="1764030">
              <a:spcBef>
                <a:spcPts val="0"/>
              </a:spcBef>
            </a:pPr>
            <a:r>
              <a:rPr lang="en-US" sz="2800" spc="20" dirty="0">
                <a:latin typeface="Times New Roman"/>
                <a:cs typeface="Times New Roman"/>
              </a:rPr>
              <a:t>The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-10" dirty="0">
                <a:latin typeface="Times New Roman"/>
                <a:cs typeface="Times New Roman"/>
              </a:rPr>
              <a:t>Fi</a:t>
            </a:r>
            <a:r>
              <a:rPr lang="en-US" sz="2800" spc="15" dirty="0">
                <a:latin typeface="Times New Roman"/>
                <a:cs typeface="Times New Roman"/>
              </a:rPr>
              <a:t>b</a:t>
            </a:r>
            <a:r>
              <a:rPr lang="en-US" sz="2800" spc="-5" dirty="0">
                <a:latin typeface="Times New Roman"/>
                <a:cs typeface="Times New Roman"/>
              </a:rPr>
              <a:t>onacci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15" dirty="0" err="1">
                <a:latin typeface="Times New Roman"/>
                <a:cs typeface="Times New Roman"/>
              </a:rPr>
              <a:t>ch</a:t>
            </a:r>
            <a:r>
              <a:rPr lang="en-US" sz="2800" spc="-20" dirty="0" err="1">
                <a:latin typeface="Times New Roman"/>
                <a:cs typeface="Times New Roman"/>
              </a:rPr>
              <a:t>a</a:t>
            </a:r>
            <a:r>
              <a:rPr lang="en-US" sz="2800" dirty="0" err="1">
                <a:latin typeface="Times New Roman"/>
                <a:cs typeface="Times New Roman"/>
              </a:rPr>
              <a:t>re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15" dirty="0">
                <a:latin typeface="Times New Roman"/>
                <a:cs typeface="Times New Roman"/>
              </a:rPr>
              <a:t>gets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15" dirty="0">
                <a:latin typeface="Times New Roman"/>
                <a:cs typeface="Times New Roman"/>
              </a:rPr>
              <a:t>created</a:t>
            </a:r>
            <a:r>
              <a:rPr lang="en-US" sz="2800" spc="10" dirty="0">
                <a:latin typeface="Times New Roman"/>
                <a:cs typeface="Times New Roman"/>
              </a:rPr>
              <a:t> </a:t>
            </a:r>
            <a:endParaRPr lang="en-US" sz="2800" spc="10" dirty="0" smtClean="0">
              <a:latin typeface="Times New Roman"/>
              <a:cs typeface="Times New Roman"/>
            </a:endParaRPr>
          </a:p>
          <a:p>
            <a:pPr marL="12700" marR="1764030">
              <a:spcBef>
                <a:spcPts val="0"/>
              </a:spcBef>
            </a:pPr>
            <a:r>
              <a:rPr lang="en-US" sz="2800" spc="-55" dirty="0" smtClean="0">
                <a:latin typeface="Times New Roman"/>
                <a:cs typeface="Times New Roman"/>
              </a:rPr>
              <a:t>If</a:t>
            </a:r>
            <a:r>
              <a:rPr lang="en-US" sz="2800" spc="85" dirty="0" smtClean="0">
                <a:latin typeface="Times New Roman"/>
                <a:cs typeface="Times New Roman"/>
              </a:rPr>
              <a:t> </a:t>
            </a:r>
            <a:r>
              <a:rPr lang="en-US" sz="2800" spc="10" dirty="0">
                <a:latin typeface="Times New Roman"/>
                <a:cs typeface="Times New Roman"/>
              </a:rPr>
              <a:t>its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25" dirty="0">
                <a:latin typeface="Times New Roman"/>
                <a:cs typeface="Times New Roman"/>
              </a:rPr>
              <a:t>not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30" dirty="0">
                <a:latin typeface="Times New Roman"/>
                <a:cs typeface="Times New Roman"/>
              </a:rPr>
              <a:t>a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-5" dirty="0">
                <a:latin typeface="Times New Roman"/>
                <a:cs typeface="Times New Roman"/>
              </a:rPr>
              <a:t>leaf,</a:t>
            </a:r>
            <a:endParaRPr lang="en-US" sz="28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10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fires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0" dirty="0">
                <a:latin typeface="Times New Roman"/>
                <a:cs typeface="Times New Roman"/>
              </a:rPr>
              <a:t>t</a:t>
            </a:r>
            <a:r>
              <a:rPr lang="en-US" sz="2000" spc="-75" dirty="0">
                <a:latin typeface="Times New Roman"/>
                <a:cs typeface="Times New Roman"/>
              </a:rPr>
              <a:t>w</a:t>
            </a:r>
            <a:r>
              <a:rPr lang="en-US" sz="2000" spc="-5" dirty="0">
                <a:latin typeface="Times New Roman"/>
                <a:cs typeface="Times New Roman"/>
              </a:rPr>
              <a:t>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 err="1">
                <a:latin typeface="Times New Roman"/>
                <a:cs typeface="Times New Roman"/>
              </a:rPr>
              <a:t>ch</a:t>
            </a:r>
            <a:r>
              <a:rPr lang="en-US" sz="2000" spc="-20" dirty="0" err="1">
                <a:latin typeface="Times New Roman"/>
                <a:cs typeface="Times New Roman"/>
              </a:rPr>
              <a:t>a</a:t>
            </a:r>
            <a:r>
              <a:rPr lang="en-US" sz="2000" spc="-5" dirty="0" err="1">
                <a:latin typeface="Times New Roman"/>
                <a:cs typeface="Times New Roman"/>
              </a:rPr>
              <a:t>res</a:t>
            </a:r>
            <a:endParaRPr lang="en-US" sz="20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5" dirty="0">
                <a:latin typeface="Times New Roman"/>
                <a:cs typeface="Times New Roman"/>
              </a:rPr>
              <a:t>When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b</a:t>
            </a:r>
            <a:r>
              <a:rPr lang="en-US" sz="2000" spc="25" dirty="0">
                <a:latin typeface="Times New Roman"/>
                <a:cs typeface="Times New Roman"/>
              </a:rPr>
              <a:t>oth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5" dirty="0">
                <a:latin typeface="Times New Roman"/>
                <a:cs typeface="Times New Roman"/>
              </a:rPr>
              <a:t>children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return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results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(</a:t>
            </a:r>
            <a:r>
              <a:rPr lang="en-US" sz="2000" spc="10" dirty="0">
                <a:latin typeface="Times New Roman"/>
                <a:cs typeface="Times New Roman"/>
              </a:rPr>
              <a:t>b</a:t>
            </a:r>
            <a:r>
              <a:rPr lang="en-US" sz="2000" spc="-45" dirty="0">
                <a:latin typeface="Times New Roman"/>
                <a:cs typeface="Times New Roman"/>
              </a:rPr>
              <a:t>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calling  </a:t>
            </a:r>
            <a:r>
              <a:rPr lang="en-US" sz="2000" spc="-114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respond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0" dirty="0">
                <a:latin typeface="Times New Roman"/>
                <a:cs typeface="Times New Roman"/>
              </a:rPr>
              <a:t>):</a:t>
            </a:r>
            <a:endParaRPr lang="en-US" sz="2000" dirty="0">
              <a:latin typeface="Times New Roman"/>
              <a:cs typeface="Times New Roman"/>
            </a:endParaRPr>
          </a:p>
          <a:p>
            <a:pPr marL="895350" lvl="1" indent="-285750">
              <a:spcBef>
                <a:spcPts val="0"/>
              </a:spcBef>
              <a:buFont typeface="Wingdings" charset="2"/>
              <a:buChar char=""/>
            </a:pPr>
            <a:r>
              <a:rPr lang="en-US" sz="1800" spc="15" dirty="0">
                <a:latin typeface="Times New Roman"/>
                <a:cs typeface="Times New Roman"/>
              </a:rPr>
              <a:t>It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can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compute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my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result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30" dirty="0">
                <a:latin typeface="Times New Roman"/>
                <a:cs typeface="Times New Roman"/>
              </a:rPr>
              <a:t>and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send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it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up,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o</a:t>
            </a:r>
            <a:r>
              <a:rPr lang="en-US" sz="1800" spc="1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p</a:t>
            </a:r>
            <a:r>
              <a:rPr lang="en-US" sz="1800" spc="20" dirty="0">
                <a:latin typeface="Times New Roman"/>
                <a:cs typeface="Times New Roman"/>
              </a:rPr>
              <a:t>rint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it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25" dirty="0">
                <a:latin typeface="Times New Roman"/>
                <a:cs typeface="Times New Roman"/>
              </a:rPr>
              <a:t>But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in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our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this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logic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30" dirty="0">
                <a:latin typeface="Times New Roman"/>
                <a:cs typeface="Times New Roman"/>
              </a:rPr>
              <a:t>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hidden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in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the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flags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and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counters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i="1" spc="25" dirty="0">
                <a:latin typeface="Times New Roman"/>
                <a:cs typeface="Times New Roman"/>
              </a:rPr>
              <a:t>.</a:t>
            </a:r>
            <a:r>
              <a:rPr lang="en-US" sz="2000" i="1" spc="-85" dirty="0">
                <a:latin typeface="Times New Roman"/>
                <a:cs typeface="Times New Roman"/>
              </a:rPr>
              <a:t> </a:t>
            </a:r>
            <a:r>
              <a:rPr lang="en-US" sz="2000" i="1" spc="25" dirty="0">
                <a:latin typeface="Times New Roman"/>
                <a:cs typeface="Times New Roman"/>
              </a:rPr>
              <a:t>.</a:t>
            </a:r>
            <a:r>
              <a:rPr lang="en-US" sz="2000" i="1" spc="-85" dirty="0">
                <a:latin typeface="Times New Roman"/>
                <a:cs typeface="Times New Roman"/>
              </a:rPr>
              <a:t> </a:t>
            </a:r>
            <a:r>
              <a:rPr lang="en-US" sz="2000" i="1" spc="25" dirty="0">
                <a:latin typeface="Times New Roman"/>
                <a:cs typeface="Times New Roman"/>
              </a:rPr>
              <a:t>.</a:t>
            </a:r>
            <a:endParaRPr lang="en-US" sz="2000" dirty="0">
              <a:latin typeface="Times New Roman"/>
              <a:cs typeface="Times New Roman"/>
            </a:endParaRPr>
          </a:p>
          <a:p>
            <a:pPr marL="895350" lvl="1" indent="-285750">
              <a:spcBef>
                <a:spcPts val="0"/>
              </a:spcBef>
              <a:buFont typeface="Wingdings" charset="2"/>
              <a:buChar char=""/>
            </a:pPr>
            <a:r>
              <a:rPr lang="en-US" sz="1800" spc="15" dirty="0">
                <a:latin typeface="Times New Roman"/>
                <a:cs typeface="Times New Roman"/>
              </a:rPr>
              <a:t>This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simple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f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1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t</a:t>
            </a:r>
            <a:r>
              <a:rPr lang="en-US" sz="1800" spc="20" dirty="0">
                <a:latin typeface="Times New Roman"/>
                <a:cs typeface="Times New Roman"/>
              </a:rPr>
              <a:t>h</a:t>
            </a:r>
            <a:r>
              <a:rPr lang="en-US" sz="1800" spc="-15" dirty="0">
                <a:latin typeface="Times New Roman"/>
                <a:cs typeface="Times New Roman"/>
              </a:rPr>
              <a:t>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simple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ex</a:t>
            </a:r>
            <a:r>
              <a:rPr lang="en-US" sz="1800" spc="30" dirty="0">
                <a:latin typeface="Times New Roman"/>
                <a:cs typeface="Times New Roman"/>
              </a:rPr>
              <a:t>am</a:t>
            </a:r>
            <a:r>
              <a:rPr lang="en-US" sz="1800" spc="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le,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40" dirty="0">
                <a:latin typeface="Times New Roman"/>
                <a:cs typeface="Times New Roman"/>
              </a:rPr>
              <a:t>but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i="1" spc="25" dirty="0">
                <a:latin typeface="Times New Roman"/>
                <a:cs typeface="Times New Roman"/>
              </a:rPr>
              <a:t>.</a:t>
            </a:r>
            <a:r>
              <a:rPr lang="en-US" sz="1800" i="1" spc="-75" dirty="0">
                <a:latin typeface="Times New Roman"/>
                <a:cs typeface="Times New Roman"/>
              </a:rPr>
              <a:t> </a:t>
            </a:r>
            <a:r>
              <a:rPr lang="en-US" sz="1800" i="1" spc="25" dirty="0">
                <a:latin typeface="Times New Roman"/>
                <a:cs typeface="Times New Roman"/>
              </a:rPr>
              <a:t>.</a:t>
            </a:r>
            <a:r>
              <a:rPr lang="en-US" sz="1800" i="1" spc="-75" dirty="0">
                <a:latin typeface="Times New Roman"/>
                <a:cs typeface="Times New Roman"/>
              </a:rPr>
              <a:t> </a:t>
            </a:r>
            <a:r>
              <a:rPr lang="en-US" sz="1800" i="1" spc="25" dirty="0">
                <a:latin typeface="Times New Roman"/>
                <a:cs typeface="Times New Roman"/>
              </a:rPr>
              <a:t>.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dirty="0">
                <a:latin typeface="Times New Roman"/>
                <a:cs typeface="Times New Roman"/>
              </a:rPr>
              <a:t>Lets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l</a:t>
            </a:r>
            <a:r>
              <a:rPr lang="en-US" sz="2000" spc="-5" dirty="0">
                <a:latin typeface="Times New Roman"/>
                <a:cs typeface="Times New Roman"/>
              </a:rPr>
              <a:t>o</a:t>
            </a:r>
            <a:r>
              <a:rPr lang="en-US" sz="2000" spc="-10" dirty="0">
                <a:latin typeface="Times New Roman"/>
                <a:cs typeface="Times New Roman"/>
              </a:rPr>
              <a:t>ok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5" dirty="0">
                <a:latin typeface="Times New Roman"/>
                <a:cs typeface="Times New Roman"/>
              </a:rPr>
              <a:t>at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h</a:t>
            </a:r>
            <a:r>
              <a:rPr lang="en-US" sz="2000" spc="-25" dirty="0">
                <a:latin typeface="Times New Roman"/>
                <a:cs typeface="Times New Roman"/>
              </a:rPr>
              <a:t>o</a:t>
            </a:r>
            <a:r>
              <a:rPr lang="en-US" sz="2000" spc="-45" dirty="0">
                <a:latin typeface="Times New Roman"/>
                <a:cs typeface="Times New Roman"/>
              </a:rPr>
              <a:t>w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this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75" dirty="0">
                <a:latin typeface="Times New Roman"/>
                <a:cs typeface="Times New Roman"/>
              </a:rPr>
              <a:t>w</a:t>
            </a:r>
            <a:r>
              <a:rPr lang="en-US" sz="2000" spc="-5" dirty="0">
                <a:latin typeface="Times New Roman"/>
                <a:cs typeface="Times New Roman"/>
              </a:rPr>
              <a:t>ould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l</a:t>
            </a:r>
            <a:r>
              <a:rPr lang="en-US" sz="2000" spc="-5" dirty="0">
                <a:latin typeface="Times New Roman"/>
                <a:cs typeface="Times New Roman"/>
              </a:rPr>
              <a:t>o</a:t>
            </a:r>
            <a:r>
              <a:rPr lang="en-US" sz="2000" spc="-10" dirty="0">
                <a:latin typeface="Times New Roman"/>
                <a:cs typeface="Times New Roman"/>
              </a:rPr>
              <a:t>ok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with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0" dirty="0">
                <a:latin typeface="Times New Roman"/>
                <a:cs typeface="Times New Roman"/>
              </a:rPr>
              <a:t>a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little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notational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10" dirty="0" smtClean="0">
                <a:latin typeface="Times New Roman"/>
                <a:cs typeface="Times New Roman"/>
              </a:rPr>
              <a:t>s</a:t>
            </a:r>
            <a:r>
              <a:rPr lang="en-US" sz="2000" spc="5" dirty="0" smtClean="0">
                <a:latin typeface="Times New Roman"/>
                <a:cs typeface="Times New Roman"/>
              </a:rPr>
              <a:t>u</a:t>
            </a:r>
            <a:r>
              <a:rPr lang="en-US" sz="2000" spc="10" dirty="0" smtClean="0">
                <a:latin typeface="Times New Roman"/>
                <a:cs typeface="Times New Roman"/>
              </a:rPr>
              <a:t>p</a:t>
            </a:r>
            <a:r>
              <a:rPr lang="en-US" sz="2000" spc="35" dirty="0" smtClean="0">
                <a:latin typeface="Times New Roman"/>
                <a:cs typeface="Times New Roman"/>
              </a:rPr>
              <a:t>p</a:t>
            </a:r>
            <a:r>
              <a:rPr lang="en-US" sz="2000" spc="-35" dirty="0" smtClean="0">
                <a:latin typeface="Times New Roman"/>
                <a:cs typeface="Times New Roman"/>
              </a:rPr>
              <a:t>o</a:t>
            </a:r>
            <a:r>
              <a:rPr lang="en-US" sz="2000" spc="40" dirty="0" smtClean="0">
                <a:latin typeface="Times New Roman"/>
                <a:cs typeface="Times New Roman"/>
              </a:rPr>
              <a:t>rt</a:t>
            </a:r>
            <a:endParaRPr lang="en-US" sz="2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29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28980"/>
            <a:ext cx="8229600" cy="1633821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</a:pPr>
            <a:r>
              <a:rPr lang="en-US" sz="2800" spc="20" dirty="0">
                <a:latin typeface="Times New Roman"/>
                <a:cs typeface="Times New Roman"/>
              </a:rPr>
              <a:t>The </a:t>
            </a:r>
            <a:r>
              <a:rPr lang="en-US" sz="2800" spc="110" dirty="0">
                <a:latin typeface="Times New Roman"/>
                <a:cs typeface="Times New Roman"/>
              </a:rPr>
              <a:t> </a:t>
            </a:r>
            <a:r>
              <a:rPr lang="en-US" sz="2800" i="1" spc="-95" dirty="0">
                <a:latin typeface="Courier"/>
                <a:cs typeface="Courier"/>
              </a:rPr>
              <a:t>when</a:t>
            </a:r>
            <a:r>
              <a:rPr lang="en-US" sz="2800" spc="-95" dirty="0">
                <a:latin typeface="Courier"/>
                <a:cs typeface="Courier"/>
              </a:rPr>
              <a:t> </a:t>
            </a:r>
            <a:r>
              <a:rPr lang="en-US" sz="2800" spc="15" dirty="0">
                <a:latin typeface="Times New Roman"/>
                <a:cs typeface="Times New Roman"/>
              </a:rPr>
              <a:t>construct</a:t>
            </a:r>
            <a:endParaRPr lang="en-US" sz="2800" dirty="0">
              <a:latin typeface="Times New Roman"/>
              <a:cs typeface="Times New Roman"/>
            </a:endParaRPr>
          </a:p>
          <a:p>
            <a:pPr marL="32385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z="2000" spc="-5" dirty="0">
                <a:latin typeface="Times New Roman"/>
                <a:cs typeface="Times New Roman"/>
              </a:rPr>
              <a:t>Decl</a:t>
            </a:r>
            <a:r>
              <a:rPr lang="en-US" sz="2000" spc="-35" dirty="0">
                <a:latin typeface="Times New Roman"/>
                <a:cs typeface="Times New Roman"/>
              </a:rPr>
              <a:t>a</a:t>
            </a:r>
            <a:r>
              <a:rPr lang="en-US" sz="2000" dirty="0">
                <a:latin typeface="Times New Roman"/>
                <a:cs typeface="Times New Roman"/>
              </a:rPr>
              <a:t>re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the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actions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-10" dirty="0">
                <a:latin typeface="Times New Roman"/>
                <a:cs typeface="Times New Roman"/>
              </a:rPr>
              <a:t>erf</a:t>
            </a:r>
            <a:r>
              <a:rPr lang="en-US" sz="2000" spc="-4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rm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0" dirty="0">
                <a:latin typeface="Times New Roman"/>
                <a:cs typeface="Times New Roman"/>
              </a:rPr>
              <a:t>when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0" dirty="0">
                <a:latin typeface="Times New Roman"/>
                <a:cs typeface="Times New Roman"/>
              </a:rPr>
              <a:t>a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message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30" dirty="0">
                <a:latin typeface="Times New Roman"/>
                <a:cs typeface="Times New Roman"/>
              </a:rPr>
              <a:t>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rec</a:t>
            </a:r>
            <a:r>
              <a:rPr lang="en-US" sz="2000" spc="-20" dirty="0">
                <a:latin typeface="Times New Roman"/>
                <a:cs typeface="Times New Roman"/>
              </a:rPr>
              <a:t>eived</a:t>
            </a:r>
            <a:endParaRPr lang="en-US" sz="2000" dirty="0">
              <a:latin typeface="Times New Roman"/>
              <a:cs typeface="Times New Roman"/>
            </a:endParaRPr>
          </a:p>
          <a:p>
            <a:pPr marL="323850" indent="-171450">
              <a:lnSpc>
                <a:spcPts val="1195"/>
              </a:lnSpc>
              <a:buFont typeface="Wingdings" charset="2"/>
              <a:buChar char="Ø"/>
            </a:pPr>
            <a:r>
              <a:rPr lang="en-US" sz="2000" spc="-25" dirty="0">
                <a:latin typeface="Times New Roman"/>
                <a:cs typeface="Times New Roman"/>
              </a:rPr>
              <a:t>In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sequence,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acts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5" dirty="0">
                <a:latin typeface="Times New Roman"/>
                <a:cs typeface="Times New Roman"/>
              </a:rPr>
              <a:t>li</a:t>
            </a:r>
            <a:r>
              <a:rPr lang="en-US" sz="2000" spc="-70" dirty="0">
                <a:latin typeface="Times New Roman"/>
                <a:cs typeface="Times New Roman"/>
              </a:rPr>
              <a:t>k</a:t>
            </a:r>
            <a:r>
              <a:rPr lang="en-US" sz="2000" spc="-5" dirty="0">
                <a:latin typeface="Times New Roman"/>
                <a:cs typeface="Times New Roman"/>
              </a:rPr>
              <a:t>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0" dirty="0">
                <a:latin typeface="Times New Roman"/>
                <a:cs typeface="Times New Roman"/>
              </a:rPr>
              <a:t>a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bl</a:t>
            </a:r>
            <a:r>
              <a:rPr lang="en-US" sz="2000" spc="10" dirty="0">
                <a:latin typeface="Times New Roman"/>
                <a:cs typeface="Times New Roman"/>
              </a:rPr>
              <a:t>o</a:t>
            </a:r>
            <a:r>
              <a:rPr lang="en-US" sz="2000" spc="-10" dirty="0">
                <a:latin typeface="Times New Roman"/>
                <a:cs typeface="Times New Roman"/>
              </a:rPr>
              <a:t>cking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receive</a:t>
            </a:r>
            <a:endParaRPr lang="en-US" sz="2000" dirty="0">
              <a:latin typeface="Times New Roman"/>
              <a:cs typeface="Times New Roman"/>
            </a:endParaRPr>
          </a:p>
          <a:p>
            <a:endParaRPr lang="en-US" sz="20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362801"/>
            <a:ext cx="8229600" cy="1618394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entry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b="1" dirty="0" smtClean="0">
                <a:latin typeface="Times New Roman"/>
                <a:cs typeface="Times New Roman"/>
              </a:rPr>
              <a:t>void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spc="5" dirty="0" err="1" smtClean="0">
                <a:latin typeface="Times New Roman"/>
                <a:cs typeface="Times New Roman"/>
              </a:rPr>
              <a:t>someMeth</a:t>
            </a:r>
            <a:r>
              <a:rPr lang="en-US" spc="35" dirty="0" err="1" smtClean="0">
                <a:latin typeface="Times New Roman"/>
                <a:cs typeface="Times New Roman"/>
              </a:rPr>
              <a:t>od</a:t>
            </a:r>
            <a:r>
              <a:rPr lang="en-US" spc="35" dirty="0" smtClean="0">
                <a:latin typeface="Times New Roman"/>
                <a:cs typeface="Times New Roman"/>
              </a:rPr>
              <a:t>()</a:t>
            </a:r>
            <a:r>
              <a:rPr lang="en-US" spc="90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{</a:t>
            </a:r>
            <a:endParaRPr lang="en-US" dirty="0" smtClean="0">
              <a:latin typeface="Times New Roman"/>
              <a:cs typeface="Times New Roman"/>
            </a:endParaRPr>
          </a:p>
          <a:p>
            <a:pPr marL="0" indent="0" algn="ctr">
              <a:spcBef>
                <a:spcPts val="35"/>
              </a:spcBef>
              <a:buFont typeface="Arial" pitchFamily="34" charset="0"/>
              <a:buNone/>
            </a:pPr>
            <a:r>
              <a:rPr lang="en-US" b="1" spc="15" dirty="0" smtClean="0">
                <a:latin typeface="Times New Roman"/>
                <a:cs typeface="Times New Roman"/>
              </a:rPr>
              <a:t>when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entryMeth</a:t>
            </a:r>
            <a:r>
              <a:rPr lang="en-US" spc="40" dirty="0" smtClean="0">
                <a:latin typeface="Times New Roman"/>
                <a:cs typeface="Times New Roman"/>
              </a:rPr>
              <a:t>o</a:t>
            </a:r>
            <a:r>
              <a:rPr lang="en-US" spc="20" dirty="0" smtClean="0">
                <a:latin typeface="Times New Roman"/>
                <a:cs typeface="Times New Roman"/>
              </a:rPr>
              <a:t>d1(p</a:t>
            </a:r>
            <a:r>
              <a:rPr lang="en-US" spc="-15" dirty="0" smtClean="0">
                <a:latin typeface="Times New Roman"/>
                <a:cs typeface="Times New Roman"/>
              </a:rPr>
              <a:t>a</a:t>
            </a:r>
            <a:r>
              <a:rPr lang="en-US" spc="15" dirty="0" smtClean="0">
                <a:latin typeface="Times New Roman"/>
                <a:cs typeface="Times New Roman"/>
              </a:rPr>
              <a:t>rameters)</a:t>
            </a:r>
            <a:r>
              <a:rPr lang="en-US" spc="90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{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-300" dirty="0" smtClean="0">
                <a:latin typeface="Courier"/>
                <a:cs typeface="Courier"/>
              </a:rPr>
              <a:t> </a:t>
            </a:r>
            <a:r>
              <a:rPr lang="en-US" i="1" spc="-15" dirty="0" smtClean="0">
                <a:latin typeface="Times New Roman"/>
                <a:cs typeface="Times New Roman"/>
              </a:rPr>
              <a:t>bl</a:t>
            </a:r>
            <a:r>
              <a:rPr lang="en-US" i="1" spc="10" dirty="0" smtClean="0">
                <a:latin typeface="Times New Roman"/>
                <a:cs typeface="Times New Roman"/>
              </a:rPr>
              <a:t>ock2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}</a:t>
            </a:r>
            <a:endParaRPr lang="en-US" dirty="0" smtClean="0">
              <a:latin typeface="Times New Roman"/>
              <a:cs typeface="Times New Roman"/>
            </a:endParaRPr>
          </a:p>
          <a:p>
            <a:pPr marL="0" indent="0" algn="ctr">
              <a:spcBef>
                <a:spcPts val="35"/>
              </a:spcBef>
              <a:buFont typeface="Arial" pitchFamily="34" charset="0"/>
              <a:buNone/>
            </a:pPr>
            <a:r>
              <a:rPr lang="en-US" b="1" spc="15" dirty="0" smtClean="0">
                <a:latin typeface="Times New Roman"/>
                <a:cs typeface="Times New Roman"/>
              </a:rPr>
              <a:t>when</a:t>
            </a:r>
            <a:r>
              <a:rPr lang="en-US" b="1" spc="85" dirty="0" smtClean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entryMeth</a:t>
            </a:r>
            <a:r>
              <a:rPr lang="en-US" spc="40" dirty="0" smtClean="0">
                <a:latin typeface="Times New Roman"/>
                <a:cs typeface="Times New Roman"/>
              </a:rPr>
              <a:t>o</a:t>
            </a:r>
            <a:r>
              <a:rPr lang="en-US" spc="20" dirty="0" smtClean="0">
                <a:latin typeface="Times New Roman"/>
                <a:cs typeface="Times New Roman"/>
              </a:rPr>
              <a:t>d2(p</a:t>
            </a:r>
            <a:r>
              <a:rPr lang="en-US" spc="-15" dirty="0" smtClean="0">
                <a:latin typeface="Times New Roman"/>
                <a:cs typeface="Times New Roman"/>
              </a:rPr>
              <a:t>a</a:t>
            </a:r>
            <a:r>
              <a:rPr lang="en-US" spc="15" dirty="0" smtClean="0">
                <a:latin typeface="Times New Roman"/>
                <a:cs typeface="Times New Roman"/>
              </a:rPr>
              <a:t>rameters)</a:t>
            </a:r>
            <a:r>
              <a:rPr lang="en-US" spc="90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{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-300" dirty="0" smtClean="0">
                <a:latin typeface="Courier"/>
                <a:cs typeface="Courier"/>
              </a:rPr>
              <a:t> </a:t>
            </a:r>
            <a:r>
              <a:rPr lang="en-US" i="1" spc="-15" dirty="0" smtClean="0">
                <a:latin typeface="Times New Roman"/>
                <a:cs typeface="Times New Roman"/>
              </a:rPr>
              <a:t>bl</a:t>
            </a:r>
            <a:r>
              <a:rPr lang="en-US" i="1" spc="10" dirty="0" smtClean="0">
                <a:latin typeface="Times New Roman"/>
                <a:cs typeface="Times New Roman"/>
              </a:rPr>
              <a:t>ock3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i="1" spc="-130" dirty="0" smtClean="0">
                <a:latin typeface="Courier"/>
                <a:cs typeface="Courier"/>
              </a:rPr>
              <a:t>∗</a:t>
            </a:r>
            <a:r>
              <a:rPr lang="en-US" i="1" spc="240" dirty="0" smtClean="0">
                <a:latin typeface="Times New Roman"/>
                <a:cs typeface="Times New Roman"/>
              </a:rPr>
              <a:t>/</a:t>
            </a:r>
            <a:r>
              <a:rPr lang="en-US" i="1" spc="85" dirty="0" smtClean="0">
                <a:latin typeface="Times New Roman"/>
                <a:cs typeface="Times New Roman"/>
              </a:rPr>
              <a:t> </a:t>
            </a:r>
            <a:r>
              <a:rPr lang="en-US" spc="105" dirty="0" smtClean="0">
                <a:latin typeface="Times New Roman"/>
                <a:cs typeface="Times New Roman"/>
              </a:rPr>
              <a:t>}</a:t>
            </a:r>
            <a:endParaRPr lang="en-US" dirty="0" smtClean="0">
              <a:latin typeface="Times New Roman"/>
              <a:cs typeface="Times New Roman"/>
            </a:endParaRPr>
          </a:p>
          <a:p>
            <a:pPr marL="0" indent="0">
              <a:spcBef>
                <a:spcPts val="35"/>
              </a:spcBef>
              <a:buFont typeface="Arial" pitchFamily="34" charset="0"/>
              <a:buNone/>
            </a:pPr>
            <a:r>
              <a:rPr lang="en-US" spc="105" dirty="0" smtClean="0">
                <a:latin typeface="Times New Roman"/>
                <a:cs typeface="Times New Roman"/>
              </a:rPr>
              <a:t>}</a:t>
            </a:r>
            <a:r>
              <a:rPr lang="en-US" spc="-5" dirty="0" smtClean="0">
                <a:latin typeface="Times New Roman"/>
                <a:cs typeface="Times New Roman"/>
              </a:rPr>
              <a:t>;</a:t>
            </a:r>
            <a:endParaRPr lang="en-US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9713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serial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6829"/>
            <a:ext cx="8229600" cy="3379796"/>
          </a:xfrm>
        </p:spPr>
        <p:txBody>
          <a:bodyPr>
            <a:normAutofit/>
          </a:bodyPr>
          <a:lstStyle/>
          <a:p>
            <a:pPr marL="12700">
              <a:spcBef>
                <a:spcPts val="0"/>
              </a:spcBef>
            </a:pPr>
            <a:r>
              <a:rPr lang="en-US" sz="2800" spc="20" dirty="0">
                <a:latin typeface="Times New Roman"/>
                <a:cs typeface="Times New Roman"/>
              </a:rPr>
              <a:t>The </a:t>
            </a:r>
            <a:r>
              <a:rPr lang="en-US" sz="2800" spc="110" dirty="0">
                <a:latin typeface="Times New Roman"/>
                <a:cs typeface="Times New Roman"/>
              </a:rPr>
              <a:t> </a:t>
            </a:r>
            <a:r>
              <a:rPr lang="en-US" sz="2800" i="1" spc="-95" dirty="0" smtClean="0">
                <a:latin typeface="Courier"/>
                <a:cs typeface="Courier"/>
              </a:rPr>
              <a:t>serial </a:t>
            </a:r>
            <a:r>
              <a:rPr lang="en-US" sz="2800" spc="15" dirty="0" smtClean="0">
                <a:latin typeface="Times New Roman"/>
                <a:cs typeface="Times New Roman"/>
              </a:rPr>
              <a:t>construct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5" dirty="0" smtClean="0">
                <a:latin typeface="Times New Roman"/>
                <a:cs typeface="Times New Roman"/>
              </a:rPr>
              <a:t>A </a:t>
            </a:r>
            <a:r>
              <a:rPr lang="en-US" sz="2000" spc="-5" dirty="0" err="1" smtClean="0">
                <a:latin typeface="Times New Roman"/>
                <a:cs typeface="Times New Roman"/>
              </a:rPr>
              <a:t>sequencial</a:t>
            </a:r>
            <a:r>
              <a:rPr lang="en-US" sz="2000" spc="-5" dirty="0" smtClean="0">
                <a:latin typeface="Times New Roman"/>
                <a:cs typeface="Times New Roman"/>
              </a:rPr>
              <a:t> block of C++ code in the .ci file</a:t>
            </a:r>
            <a:endParaRPr lang="en-US" sz="2000" dirty="0" smtClean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The keyword </a:t>
            </a:r>
            <a:r>
              <a:rPr lang="en-US" sz="2000" i="1" spc="-25" dirty="0" smtClean="0">
                <a:latin typeface="Courier"/>
                <a:cs typeface="Courier"/>
              </a:rPr>
              <a:t>serial</a:t>
            </a:r>
            <a:r>
              <a:rPr lang="en-US" sz="2000" spc="-25" dirty="0" smtClean="0">
                <a:latin typeface="Times New Roman"/>
                <a:cs typeface="Times New Roman"/>
              </a:rPr>
              <a:t> means that the code block will be executed without interruption/preemption, like an entry method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Syntax </a:t>
            </a:r>
            <a:r>
              <a:rPr lang="en-US" sz="2000" i="1" spc="-25" dirty="0" smtClean="0">
                <a:latin typeface="Courier"/>
                <a:cs typeface="Courier"/>
              </a:rPr>
              <a:t>serial &lt;</a:t>
            </a:r>
            <a:r>
              <a:rPr lang="en-US" sz="2000" i="1" spc="-25" dirty="0" err="1" smtClean="0">
                <a:latin typeface="Courier"/>
                <a:cs typeface="Courier"/>
              </a:rPr>
              <a:t>optionalString</a:t>
            </a:r>
            <a:r>
              <a:rPr lang="en-US" sz="2000" i="1" spc="-25" dirty="0" smtClean="0">
                <a:latin typeface="Courier"/>
                <a:cs typeface="Courier"/>
              </a:rPr>
              <a:t>&gt; { /* C++ code */ }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The </a:t>
            </a:r>
            <a:r>
              <a:rPr lang="en-US" sz="2000" i="1" spc="-25" dirty="0" smtClean="0">
                <a:latin typeface="Courier"/>
                <a:cs typeface="Courier"/>
              </a:rPr>
              <a:t>&lt;</a:t>
            </a:r>
            <a:r>
              <a:rPr lang="en-US" sz="2000" i="1" spc="-25" dirty="0" err="1" smtClean="0">
                <a:latin typeface="Courier"/>
                <a:cs typeface="Courier"/>
              </a:rPr>
              <a:t>optionalString</a:t>
            </a:r>
            <a:r>
              <a:rPr lang="en-US" sz="2000" i="1" spc="-25" dirty="0" smtClean="0">
                <a:latin typeface="Courier"/>
                <a:cs typeface="Courier"/>
              </a:rPr>
              <a:t>&gt; </a:t>
            </a:r>
            <a:r>
              <a:rPr lang="en-US" sz="2000" spc="-25" dirty="0" smtClean="0">
                <a:latin typeface="Times New Roman"/>
                <a:cs typeface="Times New Roman"/>
              </a:rPr>
              <a:t>is used for identifying the </a:t>
            </a:r>
            <a:r>
              <a:rPr lang="en-US" sz="2000" i="1" spc="-25" dirty="0" smtClean="0">
                <a:latin typeface="Courier"/>
                <a:cs typeface="Courier"/>
              </a:rPr>
              <a:t>serial</a:t>
            </a:r>
            <a:r>
              <a:rPr lang="en-US" sz="2000" spc="-25" dirty="0" smtClean="0">
                <a:latin typeface="Times New Roman"/>
                <a:cs typeface="Times New Roman"/>
              </a:rPr>
              <a:t> for performance analysis</a:t>
            </a: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2000" spc="-25" dirty="0" smtClean="0">
                <a:latin typeface="Times New Roman"/>
                <a:cs typeface="Times New Roman"/>
              </a:rPr>
              <a:t>Serial blocks can access all members of the class they belong to</a:t>
            </a:r>
            <a:endParaRPr lang="en-US" sz="2000" dirty="0" smtClean="0">
              <a:latin typeface="Times New Roman"/>
              <a:cs typeface="Times New Roman"/>
            </a:endParaRPr>
          </a:p>
          <a:p>
            <a:pPr marL="12700">
              <a:spcBef>
                <a:spcPts val="0"/>
              </a:spcBef>
            </a:pPr>
            <a:r>
              <a:rPr lang="en-US" sz="2800" spc="15" dirty="0" smtClean="0">
                <a:latin typeface="Times New Roman"/>
                <a:cs typeface="Times New Roman"/>
              </a:rPr>
              <a:t>Examples (.ci file):</a:t>
            </a:r>
            <a:endParaRPr lang="en-US" sz="2800" dirty="0" smtClean="0">
              <a:latin typeface="Times New Roman"/>
              <a:cs typeface="Times New Roman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660309"/>
            <a:ext cx="3845859" cy="1618394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b="1" spc="10" dirty="0">
                <a:latin typeface="Times New Roman"/>
                <a:cs typeface="Times New Roman"/>
              </a:rPr>
              <a:t>entry void </a:t>
            </a:r>
            <a:r>
              <a:rPr lang="en-US" spc="10" dirty="0">
                <a:latin typeface="Times New Roman"/>
                <a:cs typeface="Times New Roman"/>
              </a:rPr>
              <a:t>method1(parameters)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b="1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smtClean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thisProxy.invokeMethod</a:t>
            </a:r>
            <a:r>
              <a:rPr lang="en-US" spc="10" dirty="0">
                <a:latin typeface="Times New Roman"/>
                <a:cs typeface="Times New Roman"/>
              </a:rPr>
              <a:t>(10); </a:t>
            </a:r>
            <a:r>
              <a:rPr lang="en-US" spc="10" dirty="0" smtClean="0">
                <a:latin typeface="Times New Roman"/>
                <a:cs typeface="Times New Roman"/>
              </a:rPr>
              <a:t>  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err="1" smtClean="0">
                <a:latin typeface="Times New Roman"/>
                <a:cs typeface="Times New Roman"/>
              </a:rPr>
              <a:t>callSomeFunction</a:t>
            </a:r>
            <a:r>
              <a:rPr lang="en-US" spc="10" dirty="0">
                <a:latin typeface="Times New Roman"/>
                <a:cs typeface="Times New Roman"/>
              </a:rPr>
              <a:t>();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};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40941" y="4660309"/>
            <a:ext cx="3845860" cy="1618394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z="1800" b="1" spc="10" dirty="0">
                <a:latin typeface="Times New Roman"/>
                <a:cs typeface="Times New Roman"/>
              </a:rPr>
              <a:t>entry void </a:t>
            </a:r>
            <a:r>
              <a:rPr lang="en-US" sz="1800" spc="10" dirty="0">
                <a:latin typeface="Times New Roman"/>
                <a:cs typeface="Times New Roman"/>
              </a:rPr>
              <a:t>method2(parameters)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b="1" spc="10" dirty="0" smtClean="0">
                <a:latin typeface="Times New Roman"/>
                <a:cs typeface="Times New Roman"/>
              </a:rPr>
              <a:t>    serial </a:t>
            </a:r>
            <a:r>
              <a:rPr lang="en-US" sz="1800" spc="10" dirty="0">
                <a:latin typeface="Times New Roman"/>
                <a:cs typeface="Times New Roman"/>
              </a:rPr>
              <a:t>”</a:t>
            </a:r>
            <a:r>
              <a:rPr lang="en-US" sz="1800" spc="10" dirty="0" err="1">
                <a:latin typeface="Times New Roman"/>
                <a:cs typeface="Times New Roman"/>
              </a:rPr>
              <a:t>setValue</a:t>
            </a:r>
            <a:r>
              <a:rPr lang="en-US" sz="1800" spc="10" dirty="0">
                <a:latin typeface="Times New Roman"/>
                <a:cs typeface="Times New Roman"/>
              </a:rPr>
              <a:t>”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spc="10" dirty="0" smtClean="0">
                <a:latin typeface="Times New Roman"/>
                <a:cs typeface="Times New Roman"/>
              </a:rPr>
              <a:t>        value </a:t>
            </a:r>
            <a:r>
              <a:rPr lang="en-US" sz="1800" spc="10" dirty="0">
                <a:latin typeface="Times New Roman"/>
                <a:cs typeface="Times New Roman"/>
              </a:rPr>
              <a:t>= 10;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spc="10" dirty="0" smtClean="0">
                <a:latin typeface="Times New Roman"/>
                <a:cs typeface="Times New Roman"/>
              </a:rPr>
              <a:t>   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z="1800" spc="10" dirty="0" smtClean="0">
                <a:latin typeface="Times New Roman"/>
                <a:cs typeface="Times New Roman"/>
              </a:rPr>
              <a:t>};</a:t>
            </a:r>
            <a:endParaRPr lang="en-US" sz="1800" spc="1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0484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53669"/>
            <a:ext cx="8229600" cy="2238263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</a:pPr>
            <a:r>
              <a:rPr lang="en-US" sz="2800" dirty="0">
                <a:latin typeface="Times New Roman"/>
                <a:cs typeface="Times New Roman"/>
              </a:rPr>
              <a:t>Sequence</a:t>
            </a:r>
          </a:p>
          <a:p>
            <a:pPr marL="323850" indent="-171450">
              <a:lnSpc>
                <a:spcPct val="100000"/>
              </a:lnSpc>
              <a:spcBef>
                <a:spcPts val="280"/>
              </a:spcBef>
              <a:buFont typeface="Wingdings" charset="2"/>
              <a:buChar char="Ø"/>
            </a:pPr>
            <a:r>
              <a:rPr lang="en-US" sz="2000" spc="-5" dirty="0">
                <a:latin typeface="Times New Roman"/>
                <a:cs typeface="Times New Roman"/>
              </a:rPr>
              <a:t>Sequentially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/* block1 */</a:t>
            </a:r>
            <a:endParaRPr lang="en-US" sz="2000" i="1" dirty="0">
              <a:latin typeface="Courier"/>
              <a:cs typeface="Courier"/>
            </a:endParaRPr>
          </a:p>
          <a:p>
            <a:pPr marL="323850" indent="-171450">
              <a:lnSpc>
                <a:spcPct val="100000"/>
              </a:lnSpc>
              <a:spcBef>
                <a:spcPts val="19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entryMethod1</a:t>
            </a:r>
            <a:r>
              <a:rPr lang="en-US" sz="2000" spc="30" dirty="0">
                <a:latin typeface="Courier"/>
                <a:cs typeface="Courier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30" dirty="0">
                <a:latin typeface="Times New Roman"/>
                <a:cs typeface="Times New Roman"/>
              </a:rPr>
              <a:t>ive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40" dirty="0">
                <a:latin typeface="Times New Roman"/>
                <a:cs typeface="Times New Roman"/>
              </a:rPr>
              <a:t>if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has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not,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return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control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back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 smtClean="0">
                <a:latin typeface="Times New Roman"/>
                <a:cs typeface="Times New Roman"/>
              </a:rPr>
              <a:t>to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  <a:r>
              <a:rPr lang="en-US" sz="2000" spc="25" dirty="0" smtClean="0">
                <a:latin typeface="Times New Roman"/>
                <a:cs typeface="Times New Roman"/>
              </a:rPr>
              <a:t>the</a:t>
            </a:r>
            <a:r>
              <a:rPr lang="en-US" sz="2000" spc="80" dirty="0" smtClean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Ch</a:t>
            </a:r>
            <a:r>
              <a:rPr lang="en-US" sz="2000" spc="-30" dirty="0">
                <a:latin typeface="Times New Roman"/>
                <a:cs typeface="Times New Roman"/>
              </a:rPr>
              <a:t>a</a:t>
            </a:r>
            <a:r>
              <a:rPr lang="en-US" sz="2000" spc="105" dirty="0">
                <a:latin typeface="Times New Roman"/>
                <a:cs typeface="Times New Roman"/>
              </a:rPr>
              <a:t>rm++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scheduler,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otherwise,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/* block2 */</a:t>
            </a:r>
            <a:endParaRPr lang="en-US" sz="2000" i="1" dirty="0">
              <a:latin typeface="Courier"/>
              <a:cs typeface="Courier"/>
            </a:endParaRPr>
          </a:p>
          <a:p>
            <a:pPr marL="323850" indent="-171450">
              <a:lnSpc>
                <a:spcPct val="100000"/>
              </a:lnSpc>
              <a:spcBef>
                <a:spcPts val="19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entryMethod2</a:t>
            </a:r>
            <a:r>
              <a:rPr lang="en-US" sz="2000" spc="30" dirty="0">
                <a:latin typeface="Courier"/>
                <a:cs typeface="Courier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30" dirty="0">
                <a:latin typeface="Times New Roman"/>
                <a:cs typeface="Times New Roman"/>
              </a:rPr>
              <a:t>ive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40" dirty="0">
                <a:latin typeface="Times New Roman"/>
                <a:cs typeface="Times New Roman"/>
              </a:rPr>
              <a:t>if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has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not,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return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control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back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 smtClean="0">
                <a:latin typeface="Times New Roman"/>
                <a:cs typeface="Times New Roman"/>
              </a:rPr>
              <a:t>to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  <a:r>
              <a:rPr lang="en-US" sz="2000" spc="25" dirty="0" smtClean="0">
                <a:latin typeface="Times New Roman"/>
                <a:cs typeface="Times New Roman"/>
              </a:rPr>
              <a:t>the</a:t>
            </a:r>
            <a:r>
              <a:rPr lang="en-US" sz="2000" spc="80" dirty="0" smtClean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Ch</a:t>
            </a:r>
            <a:r>
              <a:rPr lang="en-US" sz="2000" spc="-30" dirty="0">
                <a:latin typeface="Times New Roman"/>
                <a:cs typeface="Times New Roman"/>
              </a:rPr>
              <a:t>a</a:t>
            </a:r>
            <a:r>
              <a:rPr lang="en-US" sz="2000" spc="105" dirty="0">
                <a:latin typeface="Times New Roman"/>
                <a:cs typeface="Times New Roman"/>
              </a:rPr>
              <a:t>rm++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scheduler,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otherwise,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/* block3 */</a:t>
            </a:r>
            <a:endParaRPr lang="en-US" sz="2000" i="1" dirty="0">
              <a:latin typeface="Courier"/>
              <a:cs typeface="Courier"/>
            </a:endParaRPr>
          </a:p>
          <a:p>
            <a:endParaRPr lang="en-US" sz="20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464239"/>
            <a:ext cx="8229600" cy="1889430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b="1" spc="10" dirty="0">
                <a:latin typeface="Times New Roman"/>
                <a:cs typeface="Times New Roman"/>
              </a:rPr>
              <a:t>entry void </a:t>
            </a:r>
            <a:r>
              <a:rPr lang="en-US" spc="10" dirty="0" err="1">
                <a:latin typeface="Times New Roman"/>
                <a:cs typeface="Times New Roman"/>
              </a:rPr>
              <a:t>someMethod</a:t>
            </a:r>
            <a:r>
              <a:rPr lang="en-US" spc="10" dirty="0">
                <a:latin typeface="Times New Roman"/>
                <a:cs typeface="Times New Roman"/>
              </a:rPr>
              <a:t>()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/∗ block1 ∗/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entryMethod1(parameters) </a:t>
            </a:r>
            <a:r>
              <a:rPr lang="en-US" b="1" spc="10" dirty="0">
                <a:latin typeface="Times New Roman"/>
                <a:cs typeface="Times New Roman"/>
              </a:rPr>
              <a:t>serial</a:t>
            </a:r>
            <a:r>
              <a:rPr lang="en-US" spc="10" dirty="0">
                <a:latin typeface="Times New Roman"/>
                <a:cs typeface="Times New Roman"/>
              </a:rPr>
              <a:t> { /∗ block2 ∗/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entryMethod2(parameters) </a:t>
            </a:r>
            <a:r>
              <a:rPr lang="en-US" b="1" spc="10" dirty="0">
                <a:latin typeface="Times New Roman"/>
                <a:cs typeface="Times New Roman"/>
              </a:rPr>
              <a:t>serial</a:t>
            </a:r>
            <a:r>
              <a:rPr lang="en-US" spc="10" dirty="0">
                <a:latin typeface="Times New Roman"/>
                <a:cs typeface="Times New Roman"/>
              </a:rPr>
              <a:t> { /∗ block3 ∗/ </a:t>
            </a:r>
            <a:r>
              <a:rPr lang="en-US" spc="10" dirty="0" smtClean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};</a:t>
            </a:r>
            <a:endParaRPr lang="en-US" spc="1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928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66399"/>
            <a:ext cx="8229600" cy="639557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</a:pPr>
            <a:r>
              <a:rPr lang="en-US" dirty="0">
                <a:latin typeface="Times New Roman"/>
                <a:cs typeface="Times New Roman"/>
              </a:rPr>
              <a:t>Which is almost the same as this: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62364"/>
            <a:ext cx="8229600" cy="826522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latin typeface="Times New Roman"/>
                <a:cs typeface="Times New Roman"/>
              </a:rPr>
              <a:t>when</a:t>
            </a:r>
            <a:r>
              <a:rPr lang="en-US" sz="2200" b="1" spc="80" dirty="0">
                <a:latin typeface="Times New Roman"/>
                <a:cs typeface="Times New Roman"/>
              </a:rPr>
              <a:t> </a:t>
            </a:r>
            <a:r>
              <a:rPr lang="en-US" sz="2200" dirty="0" err="1">
                <a:latin typeface="Times New Roman"/>
                <a:cs typeface="Times New Roman"/>
              </a:rPr>
              <a:t>myMeth</a:t>
            </a:r>
            <a:r>
              <a:rPr lang="en-US" sz="2200" spc="25" dirty="0" err="1">
                <a:latin typeface="Times New Roman"/>
                <a:cs typeface="Times New Roman"/>
              </a:rPr>
              <a:t>o</a:t>
            </a:r>
            <a:r>
              <a:rPr lang="en-US" sz="2200" dirty="0" err="1">
                <a:latin typeface="Times New Roman"/>
                <a:cs typeface="Times New Roman"/>
              </a:rPr>
              <a:t>d</a:t>
            </a:r>
            <a:r>
              <a:rPr lang="en-US" sz="2200" dirty="0">
                <a:latin typeface="Times New Roman"/>
                <a:cs typeface="Times New Roman"/>
              </a:rPr>
              <a:t>(</a:t>
            </a:r>
            <a:r>
              <a:rPr lang="en-US" sz="2200" b="1" dirty="0" err="1">
                <a:latin typeface="Times New Roman"/>
                <a:cs typeface="Times New Roman"/>
              </a:rPr>
              <a:t>int</a:t>
            </a:r>
            <a:r>
              <a:rPr lang="en-US" sz="2200" b="1" spc="8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p</a:t>
            </a:r>
            <a:r>
              <a:rPr lang="en-US" sz="2200" spc="-25" dirty="0">
                <a:latin typeface="Times New Roman"/>
                <a:cs typeface="Times New Roman"/>
              </a:rPr>
              <a:t>a</a:t>
            </a:r>
            <a:r>
              <a:rPr lang="en-US" sz="2200" dirty="0">
                <a:latin typeface="Times New Roman"/>
                <a:cs typeface="Times New Roman"/>
              </a:rPr>
              <a:t>ram1,</a:t>
            </a:r>
            <a:r>
              <a:rPr lang="en-US" sz="2200" spc="80" dirty="0">
                <a:latin typeface="Times New Roman"/>
                <a:cs typeface="Times New Roman"/>
              </a:rPr>
              <a:t> </a:t>
            </a:r>
            <a:r>
              <a:rPr lang="en-US" sz="2200" b="1" dirty="0" err="1">
                <a:latin typeface="Times New Roman"/>
                <a:cs typeface="Times New Roman"/>
              </a:rPr>
              <a:t>int</a:t>
            </a:r>
            <a:r>
              <a:rPr lang="en-US" sz="2200" b="1" spc="80" dirty="0">
                <a:latin typeface="Times New Roman"/>
                <a:cs typeface="Times New Roman"/>
              </a:rPr>
              <a:t> </a:t>
            </a:r>
            <a:r>
              <a:rPr lang="en-US" sz="2200" dirty="0">
                <a:latin typeface="Times New Roman"/>
                <a:cs typeface="Times New Roman"/>
              </a:rPr>
              <a:t>p</a:t>
            </a:r>
            <a:r>
              <a:rPr lang="en-US" sz="2200" spc="-25" dirty="0">
                <a:latin typeface="Times New Roman"/>
                <a:cs typeface="Times New Roman"/>
              </a:rPr>
              <a:t>a</a:t>
            </a:r>
            <a:r>
              <a:rPr lang="en-US" sz="2200" dirty="0">
                <a:latin typeface="Times New Roman"/>
                <a:cs typeface="Times New Roman"/>
              </a:rPr>
              <a:t>ra</a:t>
            </a:r>
            <a:r>
              <a:rPr lang="en-US" sz="2200" spc="-5" dirty="0">
                <a:latin typeface="Times New Roman"/>
                <a:cs typeface="Times New Roman"/>
              </a:rPr>
              <a:t>m</a:t>
            </a:r>
            <a:r>
              <a:rPr lang="en-US" sz="2200" dirty="0">
                <a:latin typeface="Times New Roman"/>
                <a:cs typeface="Times New Roman"/>
              </a:rPr>
              <a:t>2)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i="1" dirty="0" smtClean="0">
                <a:latin typeface="Times New Roman"/>
                <a:cs typeface="Times New Roman"/>
              </a:rPr>
              <a:t>    </a:t>
            </a:r>
            <a:r>
              <a:rPr lang="en-US" sz="2200" i="1" dirty="0" smtClean="0">
                <a:latin typeface="Courier"/>
                <a:cs typeface="Courier"/>
              </a:rPr>
              <a:t>/</a:t>
            </a:r>
            <a:r>
              <a:rPr lang="en-US" sz="2200" i="1" dirty="0">
                <a:latin typeface="Courier"/>
                <a:cs typeface="Courier"/>
              </a:rPr>
              <a:t>∗</a:t>
            </a:r>
            <a:r>
              <a:rPr lang="en-US" sz="2200" i="1" spc="-200" dirty="0">
                <a:latin typeface="Courier"/>
                <a:cs typeface="Courier"/>
              </a:rPr>
              <a:t> </a:t>
            </a:r>
            <a:r>
              <a:rPr lang="en-US" sz="2200" i="1" dirty="0">
                <a:latin typeface="Courier"/>
                <a:cs typeface="Courier"/>
              </a:rPr>
              <a:t>further</a:t>
            </a:r>
            <a:r>
              <a:rPr lang="en-US" sz="2200" i="1" spc="85" dirty="0">
                <a:latin typeface="Courier"/>
                <a:cs typeface="Courier"/>
              </a:rPr>
              <a:t> </a:t>
            </a:r>
            <a:r>
              <a:rPr lang="en-US" sz="2200" i="1" dirty="0">
                <a:latin typeface="Courier"/>
                <a:cs typeface="Courier"/>
              </a:rPr>
              <a:t>c</a:t>
            </a:r>
            <a:r>
              <a:rPr lang="en-US" sz="2200" i="1" spc="20" dirty="0">
                <a:latin typeface="Courier"/>
                <a:cs typeface="Courier"/>
              </a:rPr>
              <a:t>o</a:t>
            </a:r>
            <a:r>
              <a:rPr lang="en-US" sz="2200" i="1" dirty="0">
                <a:latin typeface="Courier"/>
                <a:cs typeface="Courier"/>
              </a:rPr>
              <a:t>de</a:t>
            </a:r>
            <a:r>
              <a:rPr lang="en-US" sz="2200" i="1" spc="80" dirty="0">
                <a:latin typeface="Courier"/>
                <a:cs typeface="Courier"/>
              </a:rPr>
              <a:t> </a:t>
            </a:r>
            <a:r>
              <a:rPr lang="en-US" sz="2200" i="1" dirty="0">
                <a:latin typeface="Courier"/>
                <a:cs typeface="Courier"/>
              </a:rPr>
              <a:t>∗/</a:t>
            </a:r>
            <a:endParaRPr lang="en-US" sz="2200" dirty="0">
              <a:latin typeface="Courier"/>
              <a:cs typeface="Courier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491245"/>
            <a:ext cx="8229600" cy="9177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ct val="120000"/>
              </a:lnSpc>
              <a:spcBef>
                <a:spcPts val="0"/>
              </a:spcBef>
            </a:pPr>
            <a:r>
              <a:rPr lang="en-US" dirty="0" smtClean="0">
                <a:latin typeface="Times New Roman"/>
                <a:cs typeface="Times New Roman"/>
              </a:rPr>
              <a:t>Execute </a:t>
            </a:r>
            <a:r>
              <a:rPr lang="en-US" i="1" dirty="0" smtClean="0">
                <a:latin typeface="Courier"/>
                <a:cs typeface="Courier"/>
              </a:rPr>
              <a:t>/*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smtClean="0">
                <a:latin typeface="Courier"/>
                <a:cs typeface="Courier"/>
              </a:rPr>
              <a:t>further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err="1" smtClean="0">
                <a:latin typeface="Courier"/>
                <a:cs typeface="Courier"/>
              </a:rPr>
              <a:t>sdag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smtClean="0">
                <a:latin typeface="Courier"/>
                <a:cs typeface="Courier"/>
              </a:rPr>
              <a:t>*/</a:t>
            </a:r>
            <a:r>
              <a:rPr lang="en-US" dirty="0" smtClean="0">
                <a:latin typeface="Times New Roman"/>
                <a:cs typeface="Times New Roman"/>
              </a:rPr>
              <a:t> when </a:t>
            </a:r>
            <a:r>
              <a:rPr lang="en-US" i="1" dirty="0" smtClean="0">
                <a:latin typeface="Courier"/>
                <a:cs typeface="Courier"/>
              </a:rPr>
              <a:t>myMethod1 </a:t>
            </a:r>
            <a:r>
              <a:rPr lang="en-US" dirty="0" smtClean="0">
                <a:latin typeface="Times New Roman"/>
                <a:cs typeface="Times New Roman"/>
              </a:rPr>
              <a:t>and</a:t>
            </a:r>
            <a:r>
              <a:rPr lang="en-US" i="1" dirty="0" smtClean="0">
                <a:latin typeface="Courier"/>
                <a:cs typeface="Courier"/>
              </a:rPr>
              <a:t> myMethod2 </a:t>
            </a:r>
            <a:r>
              <a:rPr lang="en-US" dirty="0" smtClean="0">
                <a:latin typeface="Times New Roman"/>
                <a:cs typeface="Times New Roman"/>
              </a:rPr>
              <a:t>arrive</a:t>
            </a:r>
            <a:endParaRPr lang="en-US" i="1" dirty="0" smtClean="0">
              <a:latin typeface="Courier"/>
              <a:cs typeface="Courier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408947"/>
            <a:ext cx="8229600" cy="963077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latin typeface="Times New Roman"/>
                <a:cs typeface="Times New Roman"/>
              </a:rPr>
              <a:t>    when </a:t>
            </a:r>
            <a:r>
              <a:rPr lang="en-US" dirty="0">
                <a:latin typeface="Times New Roman"/>
                <a:cs typeface="Times New Roman"/>
              </a:rPr>
              <a:t>myMethod1(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param1, 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param2</a:t>
            </a:r>
            <a:r>
              <a:rPr lang="en-US" dirty="0" smtClean="0">
                <a:latin typeface="Times New Roman"/>
                <a:cs typeface="Times New Roman"/>
              </a:rPr>
              <a:t>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    myMethod2</a:t>
            </a:r>
            <a:r>
              <a:rPr lang="en-US" dirty="0">
                <a:latin typeface="Times New Roman"/>
                <a:cs typeface="Times New Roman"/>
              </a:rPr>
              <a:t>(</a:t>
            </a:r>
            <a:r>
              <a:rPr lang="en-US" b="1" dirty="0" err="1">
                <a:latin typeface="Times New Roman"/>
                <a:cs typeface="Times New Roman"/>
              </a:rPr>
              <a:t>bool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param3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              </a:t>
            </a:r>
            <a:r>
              <a:rPr lang="en-US" i="1" dirty="0" smtClean="0">
                <a:latin typeface="Times New Roman"/>
                <a:cs typeface="Times New Roman"/>
              </a:rPr>
              <a:t>/</a:t>
            </a:r>
            <a:r>
              <a:rPr lang="en-US" i="1" dirty="0">
                <a:latin typeface="Times New Roman"/>
                <a:cs typeface="Times New Roman"/>
              </a:rPr>
              <a:t>∗ further code ∗/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022807"/>
            <a:ext cx="8229600" cy="63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en-US" dirty="0" smtClean="0">
                <a:latin typeface="Times New Roman"/>
                <a:cs typeface="Times New Roman"/>
              </a:rPr>
              <a:t>Execute </a:t>
            </a:r>
            <a:r>
              <a:rPr lang="en-US" i="1" dirty="0" smtClean="0">
                <a:latin typeface="Courier"/>
                <a:cs typeface="Courier"/>
              </a:rPr>
              <a:t>/*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smtClean="0">
                <a:latin typeface="Courier"/>
                <a:cs typeface="Courier"/>
              </a:rPr>
              <a:t>further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err="1" smtClean="0">
                <a:latin typeface="Courier"/>
                <a:cs typeface="Courier"/>
              </a:rPr>
              <a:t>sdag</a:t>
            </a:r>
            <a:r>
              <a:rPr lang="en-US" i="1" spc="-90" dirty="0" smtClean="0">
                <a:latin typeface="Courier"/>
                <a:cs typeface="Courier"/>
              </a:rPr>
              <a:t> </a:t>
            </a:r>
            <a:r>
              <a:rPr lang="en-US" i="1" dirty="0" smtClean="0">
                <a:latin typeface="Courier"/>
                <a:cs typeface="Courier"/>
              </a:rPr>
              <a:t>*/</a:t>
            </a:r>
            <a:r>
              <a:rPr lang="en-US" dirty="0" smtClean="0">
                <a:latin typeface="Times New Roman"/>
                <a:cs typeface="Times New Roman"/>
              </a:rPr>
              <a:t> when </a:t>
            </a:r>
            <a:r>
              <a:rPr lang="en-US" i="1" dirty="0" err="1" smtClean="0">
                <a:latin typeface="Courier"/>
                <a:cs typeface="Courier"/>
              </a:rPr>
              <a:t>myMethod</a:t>
            </a:r>
            <a:r>
              <a:rPr lang="en-US" i="1" dirty="0" smtClean="0">
                <a:latin typeface="Courier"/>
                <a:cs typeface="Courier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arrives</a:t>
            </a:r>
            <a:endParaRPr lang="en-US" sz="1800" i="1" dirty="0" smtClean="0">
              <a:latin typeface="Courier"/>
              <a:cs typeface="Courier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5005956"/>
            <a:ext cx="8229600" cy="1386392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</a:t>
            </a:r>
            <a:r>
              <a:rPr lang="en-US" b="1" dirty="0" smtClean="0">
                <a:latin typeface="Times New Roman"/>
                <a:cs typeface="Times New Roman"/>
              </a:rPr>
              <a:t>when </a:t>
            </a:r>
            <a:r>
              <a:rPr lang="en-US" dirty="0">
                <a:latin typeface="Times New Roman"/>
                <a:cs typeface="Times New Roman"/>
              </a:rPr>
              <a:t>myMethod1(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param1, </a:t>
            </a:r>
            <a:r>
              <a:rPr lang="en-US" b="1" dirty="0" err="1">
                <a:latin typeface="Times New Roman"/>
                <a:cs typeface="Times New Roman"/>
              </a:rPr>
              <a:t>int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param2)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    </a:t>
            </a:r>
            <a:r>
              <a:rPr lang="en-US" b="1" dirty="0" smtClean="0">
                <a:latin typeface="Times New Roman"/>
                <a:cs typeface="Times New Roman"/>
              </a:rPr>
              <a:t>when </a:t>
            </a:r>
            <a:r>
              <a:rPr lang="en-US" dirty="0">
                <a:latin typeface="Times New Roman"/>
                <a:cs typeface="Times New Roman"/>
              </a:rPr>
              <a:t>myMethod2(</a:t>
            </a:r>
            <a:r>
              <a:rPr lang="en-US" b="1" dirty="0" err="1">
                <a:latin typeface="Times New Roman"/>
                <a:cs typeface="Times New Roman"/>
              </a:rPr>
              <a:t>bool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param3) {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Times New Roman"/>
                <a:cs typeface="Times New Roman"/>
              </a:rPr>
              <a:t>            </a:t>
            </a:r>
            <a:r>
              <a:rPr lang="en-US" i="1" dirty="0" smtClean="0">
                <a:latin typeface="Times New Roman"/>
                <a:cs typeface="Times New Roman"/>
              </a:rPr>
              <a:t>/* further code */</a:t>
            </a:r>
            <a:endParaRPr lang="en-US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950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Boilerplate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78529"/>
            <a:ext cx="8229600" cy="3040529"/>
          </a:xfrm>
        </p:spPr>
        <p:txBody>
          <a:bodyPr/>
          <a:lstStyle/>
          <a:p>
            <a:pPr marL="12700" marR="62865">
              <a:spcBef>
                <a:spcPts val="0"/>
              </a:spcBef>
            </a:pPr>
            <a:r>
              <a:rPr lang="en-US" spc="15" dirty="0">
                <a:latin typeface="Times New Roman"/>
                <a:cs typeface="Times New Roman"/>
              </a:rPr>
              <a:t>Structured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Dagger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can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used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any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entry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meth</a:t>
            </a:r>
            <a:r>
              <a:rPr lang="en-US" spc="45" dirty="0">
                <a:latin typeface="Times New Roman"/>
                <a:cs typeface="Times New Roman"/>
              </a:rPr>
              <a:t>o</a:t>
            </a:r>
            <a:r>
              <a:rPr lang="en-US" spc="10" dirty="0">
                <a:latin typeface="Times New Roman"/>
                <a:cs typeface="Times New Roman"/>
              </a:rPr>
              <a:t>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(exc</a:t>
            </a:r>
            <a:r>
              <a:rPr lang="en-US" spc="30" dirty="0">
                <a:latin typeface="Times New Roman"/>
                <a:cs typeface="Times New Roman"/>
              </a:rPr>
              <a:t>ept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15" dirty="0">
                <a:latin typeface="Times New Roman"/>
                <a:cs typeface="Times New Roman"/>
              </a:rPr>
              <a:t> construct</a:t>
            </a:r>
            <a:r>
              <a:rPr lang="en-US" spc="-10" dirty="0">
                <a:latin typeface="Times New Roman"/>
                <a:cs typeface="Times New Roman"/>
              </a:rPr>
              <a:t>o</a:t>
            </a:r>
            <a:r>
              <a:rPr lang="en-US" spc="25" dirty="0">
                <a:latin typeface="Times New Roman"/>
                <a:cs typeface="Times New Roman"/>
              </a:rPr>
              <a:t>r)</a:t>
            </a:r>
            <a:endParaRPr lang="en-US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5" dirty="0">
                <a:latin typeface="Times New Roman"/>
                <a:cs typeface="Times New Roman"/>
              </a:rPr>
              <a:t>Can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b</a:t>
            </a:r>
            <a:r>
              <a:rPr lang="en-US" sz="1800" spc="-5" dirty="0">
                <a:latin typeface="Times New Roman"/>
                <a:cs typeface="Times New Roman"/>
              </a:rPr>
              <a:t>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used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in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0" dirty="0">
                <a:latin typeface="Times New Roman"/>
                <a:cs typeface="Times New Roman"/>
              </a:rPr>
              <a:t>a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i="1" spc="-80" dirty="0" err="1">
                <a:latin typeface="Courier"/>
                <a:cs typeface="Courier"/>
              </a:rPr>
              <a:t>mainchare</a:t>
            </a:r>
            <a:r>
              <a:rPr lang="en-US" sz="1800" spc="-305" dirty="0">
                <a:latin typeface="Courier"/>
                <a:cs typeface="Courier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,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i="1" spc="-80" dirty="0" err="1">
                <a:latin typeface="Courier"/>
                <a:cs typeface="Courier"/>
              </a:rPr>
              <a:t>chare</a:t>
            </a:r>
            <a:r>
              <a:rPr lang="en-US" sz="1800" spc="-305" dirty="0">
                <a:latin typeface="Courier"/>
                <a:cs typeface="Courier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,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array</a:t>
            </a:r>
            <a:endParaRPr lang="en-US" sz="1800" i="1" dirty="0">
              <a:latin typeface="Courier"/>
              <a:cs typeface="Courier"/>
            </a:endParaRPr>
          </a:p>
          <a:p>
            <a:pPr>
              <a:spcBef>
                <a:spcPts val="0"/>
              </a:spcBef>
            </a:pPr>
            <a:endParaRPr lang="en-US" sz="800" dirty="0"/>
          </a:p>
          <a:p>
            <a:pPr marL="12700" marR="12700">
              <a:spcBef>
                <a:spcPts val="0"/>
              </a:spcBef>
            </a:pPr>
            <a:r>
              <a:rPr lang="en-US" spc="-30" dirty="0">
                <a:latin typeface="Times New Roman"/>
                <a:cs typeface="Times New Roman"/>
              </a:rPr>
              <a:t>F</a:t>
            </a:r>
            <a:r>
              <a:rPr lang="en-US" spc="-4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any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class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that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has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Structured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Dagger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it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85" dirty="0">
                <a:latin typeface="Times New Roman"/>
                <a:cs typeface="Times New Roman"/>
              </a:rPr>
              <a:t>y</a:t>
            </a:r>
            <a:r>
              <a:rPr lang="en-US" dirty="0">
                <a:latin typeface="Times New Roman"/>
                <a:cs typeface="Times New Roman"/>
              </a:rPr>
              <a:t>ou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must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insert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</a:t>
            </a:r>
            <a:r>
              <a:rPr lang="en-US" spc="-95" dirty="0">
                <a:latin typeface="Times New Roman"/>
                <a:cs typeface="Times New Roman"/>
              </a:rPr>
              <a:t>w</a:t>
            </a:r>
            <a:r>
              <a:rPr lang="en-US" spc="-10" dirty="0">
                <a:latin typeface="Times New Roman"/>
                <a:cs typeface="Times New Roman"/>
              </a:rPr>
              <a:t>o</a:t>
            </a:r>
            <a:r>
              <a:rPr lang="en-US" spc="-5" dirty="0">
                <a:latin typeface="Times New Roman"/>
                <a:cs typeface="Times New Roman"/>
              </a:rPr>
              <a:t> </a:t>
            </a:r>
            <a:r>
              <a:rPr lang="en-US" spc="-15" dirty="0">
                <a:latin typeface="Times New Roman"/>
                <a:cs typeface="Times New Roman"/>
              </a:rPr>
              <a:t>calls:</a:t>
            </a:r>
            <a:endParaRPr lang="en-US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Structured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Dagger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macro:  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[</a:t>
            </a:r>
            <a:r>
              <a:rPr lang="en-US" sz="1800" i="1" spc="-80" dirty="0" err="1">
                <a:latin typeface="Courier"/>
                <a:cs typeface="Courier"/>
              </a:rPr>
              <a:t>ClassName</a:t>
            </a:r>
            <a:r>
              <a:rPr lang="en-US" sz="1800" i="1" spc="-80" dirty="0">
                <a:latin typeface="Courier"/>
                <a:cs typeface="Courier"/>
              </a:rPr>
              <a:t>]</a:t>
            </a:r>
            <a:r>
              <a:rPr lang="en-US" sz="1800" i="1" spc="-225" dirty="0">
                <a:latin typeface="Courier"/>
                <a:cs typeface="Courier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SDAG</a:t>
            </a:r>
            <a:r>
              <a:rPr lang="en-US" sz="1800" i="1" spc="-225" dirty="0">
                <a:latin typeface="Courier"/>
                <a:cs typeface="Courier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CODE</a:t>
            </a:r>
            <a:endParaRPr lang="en-US" sz="1800" i="1" dirty="0">
              <a:latin typeface="Courier"/>
              <a:cs typeface="Courier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-25" dirty="0">
                <a:latin typeface="Times New Roman"/>
                <a:cs typeface="Times New Roman"/>
              </a:rPr>
              <a:t>F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later: </a:t>
            </a:r>
            <a:r>
              <a:rPr lang="en-US" sz="1800" spc="-55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call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  </a:t>
            </a:r>
            <a:r>
              <a:rPr lang="en-US" sz="1800" spc="-55" dirty="0">
                <a:latin typeface="Times New Roman"/>
                <a:cs typeface="Times New Roman"/>
              </a:rPr>
              <a:t> </a:t>
            </a:r>
            <a:r>
              <a:rPr lang="en-US" sz="1800" i="1" u="sng" spc="245" dirty="0">
                <a:latin typeface="Courier"/>
                <a:cs typeface="Courier"/>
              </a:rPr>
              <a:t>  </a:t>
            </a:r>
            <a:r>
              <a:rPr lang="en-US" sz="1800" i="1" u="sng" spc="-50" dirty="0">
                <a:latin typeface="Courier"/>
                <a:cs typeface="Courier"/>
              </a:rPr>
              <a:t> </a:t>
            </a:r>
            <a:r>
              <a:rPr lang="en-US" sz="1800" i="1" spc="-80" dirty="0" err="1">
                <a:latin typeface="Courier"/>
                <a:cs typeface="Courier"/>
              </a:rPr>
              <a:t>sdag</a:t>
            </a:r>
            <a:r>
              <a:rPr lang="en-US" sz="1800" i="1" spc="-225" dirty="0">
                <a:latin typeface="Courier"/>
                <a:cs typeface="Courier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pup()</a:t>
            </a:r>
            <a:r>
              <a:rPr lang="en-US" sz="1800" spc="30" dirty="0">
                <a:latin typeface="Courier"/>
                <a:cs typeface="Courier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in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  </a:t>
            </a:r>
            <a:r>
              <a:rPr lang="en-US" sz="1800" spc="-120" dirty="0">
                <a:latin typeface="Times New Roman"/>
                <a:cs typeface="Times New Roman"/>
              </a:rPr>
              <a:t> </a:t>
            </a:r>
            <a:r>
              <a:rPr lang="en-US" sz="1800" i="1" spc="-80" dirty="0">
                <a:latin typeface="Courier"/>
                <a:cs typeface="Courier"/>
              </a:rPr>
              <a:t>pup</a:t>
            </a:r>
            <a:r>
              <a:rPr lang="en-US" sz="1800" spc="30" dirty="0">
                <a:latin typeface="Courier"/>
                <a:cs typeface="Courier"/>
              </a:rPr>
              <a:t> </a:t>
            </a:r>
            <a:r>
              <a:rPr lang="en-US" sz="1800" spc="20" dirty="0" smtClean="0">
                <a:latin typeface="Times New Roman"/>
                <a:cs typeface="Times New Roman"/>
              </a:rPr>
              <a:t>meth</a:t>
            </a:r>
            <a:r>
              <a:rPr lang="en-US" sz="1800" spc="45" dirty="0" smtClean="0">
                <a:latin typeface="Times New Roman"/>
                <a:cs typeface="Times New Roman"/>
              </a:rPr>
              <a:t>o</a:t>
            </a:r>
            <a:r>
              <a:rPr lang="en-US" sz="1800" spc="10" dirty="0" smtClean="0">
                <a:latin typeface="Times New Roman"/>
                <a:cs typeface="Times New Roman"/>
              </a:rPr>
              <a:t>d</a:t>
            </a:r>
            <a:endParaRPr lang="en-US" sz="1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60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7400"/>
          </a:xfrm>
        </p:spPr>
        <p:txBody>
          <a:bodyPr>
            <a:normAutofit fontScale="90000"/>
          </a:bodyPr>
          <a:lstStyle/>
          <a:p>
            <a:r>
              <a:rPr lang="en-US" dirty="0"/>
              <a:t>Structured Dagger</a:t>
            </a:r>
            <a:br>
              <a:rPr lang="en-US" dirty="0"/>
            </a:br>
            <a:r>
              <a:rPr lang="en-US" sz="2200" dirty="0"/>
              <a:t>Boilerplate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0198"/>
            <a:ext cx="8229600" cy="497040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spc="20" dirty="0" smtClean="0">
                <a:latin typeface="Times New Roman"/>
                <a:cs typeface="Times New Roman"/>
              </a:rPr>
              <a:t>The .ci file: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 smtClean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800" spc="20" dirty="0" smtClean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spc="20" dirty="0" smtClean="0">
                <a:latin typeface="Times New Roman"/>
                <a:cs typeface="Times New Roman"/>
              </a:rPr>
              <a:t>The .</a:t>
            </a:r>
            <a:r>
              <a:rPr lang="en-US" sz="2800" spc="20" dirty="0" err="1" smtClean="0">
                <a:latin typeface="Times New Roman"/>
                <a:cs typeface="Times New Roman"/>
              </a:rPr>
              <a:t>cpp</a:t>
            </a:r>
            <a:r>
              <a:rPr lang="en-US" sz="2800" spc="20" dirty="0" smtClean="0">
                <a:latin typeface="Times New Roman"/>
                <a:cs typeface="Times New Roman"/>
              </a:rPr>
              <a:t> file: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50828"/>
            <a:ext cx="8229600" cy="2086039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</a:t>
            </a:r>
            <a:r>
              <a:rPr lang="en-US" spc="10" dirty="0" smtClean="0">
                <a:latin typeface="Times New Roman"/>
                <a:cs typeface="Times New Roman"/>
              </a:rPr>
              <a:t>[</a:t>
            </a:r>
            <a:r>
              <a:rPr lang="en-US" b="1" spc="10" dirty="0" err="1" smtClean="0">
                <a:latin typeface="Times New Roman"/>
                <a:cs typeface="Times New Roman"/>
              </a:rPr>
              <a:t>mainchare</a:t>
            </a:r>
            <a:r>
              <a:rPr lang="en-US" spc="10" dirty="0" err="1" smtClean="0">
                <a:latin typeface="Times New Roman"/>
                <a:cs typeface="Times New Roman"/>
              </a:rPr>
              <a:t>,</a:t>
            </a:r>
            <a:r>
              <a:rPr lang="en-US" b="1" spc="10" dirty="0" err="1" smtClean="0">
                <a:latin typeface="Times New Roman"/>
                <a:cs typeface="Times New Roman"/>
              </a:rPr>
              <a:t>chare</a:t>
            </a:r>
            <a:r>
              <a:rPr lang="en-US" spc="10" dirty="0" err="1" smtClean="0">
                <a:latin typeface="Times New Roman"/>
                <a:cs typeface="Times New Roman"/>
              </a:rPr>
              <a:t>,</a:t>
            </a:r>
            <a:r>
              <a:rPr lang="en-US" b="1" spc="10" dirty="0" err="1" smtClean="0">
                <a:latin typeface="Times New Roman"/>
                <a:cs typeface="Times New Roman"/>
              </a:rPr>
              <a:t>array</a:t>
            </a:r>
            <a:r>
              <a:rPr lang="en-US" spc="10" dirty="0" smtClean="0">
                <a:latin typeface="Times New Roman"/>
                <a:cs typeface="Times New Roman"/>
              </a:rPr>
              <a:t>]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{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…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</a:t>
            </a:r>
            <a:r>
              <a:rPr lang="en-US" b="1" spc="10" dirty="0" smtClean="0">
                <a:latin typeface="Times New Roman"/>
                <a:cs typeface="Times New Roman"/>
              </a:rPr>
              <a:t>entry void</a:t>
            </a:r>
            <a:r>
              <a:rPr lang="en-US" spc="10" dirty="0" smtClean="0">
                <a:latin typeface="Times New Roman"/>
                <a:cs typeface="Times New Roman"/>
              </a:rPr>
              <a:t> method(parameters) {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    // … </a:t>
            </a:r>
            <a:r>
              <a:rPr lang="en-US" i="1" spc="10" dirty="0" smtClean="0">
                <a:latin typeface="Times New Roman"/>
                <a:cs typeface="Times New Roman"/>
              </a:rPr>
              <a:t>structured dagger code here </a:t>
            </a:r>
            <a:r>
              <a:rPr lang="en-US" spc="10" dirty="0" smtClean="0">
                <a:latin typeface="Times New Roman"/>
                <a:cs typeface="Times New Roman"/>
              </a:rPr>
              <a:t>…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};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…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}</a:t>
            </a:r>
            <a:endParaRPr lang="en-US" dirty="0" smtClean="0">
              <a:latin typeface="Times New Roman"/>
              <a:cs typeface="Times New Roman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4242635"/>
            <a:ext cx="8229600" cy="1903757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class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: </a:t>
            </a:r>
            <a:r>
              <a:rPr lang="en-US" b="1" spc="10" dirty="0" smtClean="0">
                <a:latin typeface="Times New Roman"/>
                <a:cs typeface="Times New Roman"/>
              </a:rPr>
              <a:t>public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CBase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{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b="1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 err="1" smtClean="0">
                <a:latin typeface="Times New Roman"/>
                <a:cs typeface="Times New Roman"/>
              </a:rPr>
              <a:t>SDAG_Code</a:t>
            </a:r>
            <a:r>
              <a:rPr lang="en-US" spc="10" dirty="0" smtClean="0">
                <a:latin typeface="Times New Roman"/>
                <a:cs typeface="Times New Roman"/>
              </a:rPr>
              <a:t>/* </a:t>
            </a:r>
            <a:r>
              <a:rPr lang="en-US" i="1" spc="10" dirty="0" smtClean="0">
                <a:latin typeface="Times New Roman"/>
                <a:cs typeface="Times New Roman"/>
              </a:rPr>
              <a:t>insert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i="1" spc="10" dirty="0" smtClean="0">
                <a:latin typeface="Times New Roman"/>
                <a:cs typeface="Times New Roman"/>
              </a:rPr>
              <a:t>SDAG macro */</a:t>
            </a:r>
            <a:endParaRPr lang="en-US" spc="10" dirty="0" smtClean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</a:t>
            </a:r>
            <a:r>
              <a:rPr lang="en-US" b="1" spc="10" dirty="0" smtClean="0">
                <a:latin typeface="Times New Roman"/>
                <a:cs typeface="Times New Roman"/>
              </a:rPr>
              <a:t>public</a:t>
            </a:r>
            <a:r>
              <a:rPr lang="en-US" spc="10" dirty="0" smtClean="0">
                <a:latin typeface="Times New Roman"/>
                <a:cs typeface="Times New Roman"/>
              </a:rPr>
              <a:t>: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    </a:t>
            </a:r>
            <a:r>
              <a:rPr lang="en-US" spc="10" dirty="0" err="1" smtClean="0">
                <a:latin typeface="Times New Roman"/>
                <a:cs typeface="Times New Roman"/>
              </a:rPr>
              <a:t>MyFoo</a:t>
            </a:r>
            <a:r>
              <a:rPr lang="en-US" spc="10" dirty="0" smtClean="0">
                <a:latin typeface="Times New Roman"/>
                <a:cs typeface="Times New Roman"/>
              </a:rPr>
              <a:t>() { }</a:t>
            </a:r>
          </a:p>
          <a:p>
            <a:pPr marL="0" indent="0">
              <a:spcBef>
                <a:spcPts val="484"/>
              </a:spcBef>
              <a:buFont typeface="Arial" pitchFamily="34" charset="0"/>
              <a:buNone/>
            </a:pP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   };</a:t>
            </a:r>
            <a:endParaRPr lang="en-US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9369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Harnessing Parallelism: Challenges </a:t>
            </a:r>
            <a:br>
              <a:rPr lang="en-US" sz="3600" dirty="0"/>
            </a:br>
            <a:r>
              <a:rPr lang="en-US" sz="2200" dirty="0" smtClean="0"/>
              <a:t>Next-generation Applications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Need for strong scaling</a:t>
            </a:r>
          </a:p>
          <a:p>
            <a:pPr lvl="1"/>
            <a:r>
              <a:rPr lang="en-US" dirty="0" smtClean="0"/>
              <a:t>Faster solutions (not just larger problems)</a:t>
            </a:r>
          </a:p>
          <a:p>
            <a:r>
              <a:rPr lang="en-US" dirty="0" smtClean="0"/>
              <a:t>Application Characteristics</a:t>
            </a:r>
          </a:p>
          <a:p>
            <a:pPr lvl="1"/>
            <a:r>
              <a:rPr lang="en-US" dirty="0" smtClean="0"/>
              <a:t>Multi-resolution</a:t>
            </a:r>
          </a:p>
          <a:p>
            <a:pPr lvl="2"/>
            <a:r>
              <a:rPr lang="en-US" dirty="0" smtClean="0"/>
              <a:t>Adaptive, spatial and temporal resolutions</a:t>
            </a:r>
          </a:p>
          <a:p>
            <a:pPr lvl="2"/>
            <a:r>
              <a:rPr lang="en-US" dirty="0" smtClean="0"/>
              <a:t>Dynamic/adaptive refinements: to handle application variation</a:t>
            </a:r>
          </a:p>
          <a:p>
            <a:pPr lvl="1"/>
            <a:r>
              <a:rPr lang="en-US" dirty="0" smtClean="0"/>
              <a:t>Multi-module (multi-physics)</a:t>
            </a:r>
          </a:p>
          <a:p>
            <a:pPr lvl="2"/>
            <a:r>
              <a:rPr lang="en-US" dirty="0" smtClean="0"/>
              <a:t>Complex physics in multiple, interacting modules</a:t>
            </a:r>
          </a:p>
          <a:p>
            <a:pPr lvl="1"/>
            <a:r>
              <a:rPr lang="en-US" dirty="0" smtClean="0"/>
              <a:t>Adapt to a volatile computational environment</a:t>
            </a:r>
          </a:p>
          <a:p>
            <a:pPr lvl="1"/>
            <a:r>
              <a:rPr lang="en-US" dirty="0" smtClean="0"/>
              <a:t>Exploit heterogeneous architecture</a:t>
            </a:r>
          </a:p>
          <a:p>
            <a:pPr lvl="1"/>
            <a:r>
              <a:rPr lang="en-US" dirty="0" smtClean="0"/>
              <a:t>Deal with thermal and energy considerations</a:t>
            </a:r>
          </a:p>
          <a:p>
            <a:r>
              <a:rPr lang="en-US" dirty="0" smtClean="0"/>
              <a:t>So? Consequences:</a:t>
            </a:r>
          </a:p>
          <a:p>
            <a:pPr lvl="1"/>
            <a:r>
              <a:rPr lang="en-US" dirty="0" smtClean="0"/>
              <a:t>Must support automated resource management</a:t>
            </a:r>
          </a:p>
          <a:p>
            <a:pPr lvl="1"/>
            <a:r>
              <a:rPr lang="en-US" dirty="0" smtClean="0"/>
              <a:t>Must support interoperability and parallel composition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765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Fi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b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onacci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69211"/>
            <a:ext cx="8229600" cy="5235222"/>
          </a:xfrm>
          <a:solidFill>
            <a:srgbClr val="CCD1D9"/>
          </a:solidFill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b="1" dirty="0"/>
              <a:t> </a:t>
            </a:r>
            <a:r>
              <a:rPr lang="en-US" dirty="0"/>
              <a:t>fib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mainchare</a:t>
            </a:r>
            <a:r>
              <a:rPr lang="en-US" b="1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  m);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chare</a:t>
            </a:r>
            <a:r>
              <a:rPr lang="en-US" b="1" dirty="0" smtClean="0"/>
              <a:t> </a:t>
            </a:r>
            <a:r>
              <a:rPr lang="en-US" dirty="0"/>
              <a:t>Fib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Fib(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n, 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 err="1"/>
              <a:t>isRoot</a:t>
            </a:r>
            <a:r>
              <a:rPr lang="en-US" dirty="0"/>
              <a:t>, </a:t>
            </a:r>
            <a:r>
              <a:rPr lang="en-US" dirty="0" err="1"/>
              <a:t>CProxy</a:t>
            </a:r>
            <a:r>
              <a:rPr lang="en-US" dirty="0"/>
              <a:t>  Fib parent);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calc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n) 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if </a:t>
            </a:r>
            <a:r>
              <a:rPr lang="en-US" dirty="0"/>
              <a:t>(n &lt; THRESHOLD) </a:t>
            </a:r>
            <a:r>
              <a:rPr lang="en-US" b="1" dirty="0"/>
              <a:t>serial </a:t>
            </a:r>
            <a:r>
              <a:rPr lang="en-US" dirty="0"/>
              <a:t>{ respond(</a:t>
            </a:r>
            <a:r>
              <a:rPr lang="en-US" dirty="0" err="1"/>
              <a:t>seqFib</a:t>
            </a:r>
            <a:r>
              <a:rPr lang="en-US" dirty="0"/>
              <a:t>(n)); }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else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     </a:t>
            </a:r>
            <a:r>
              <a:rPr lang="en-US" b="1" dirty="0" smtClean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         </a:t>
            </a:r>
            <a:r>
              <a:rPr lang="en-US" dirty="0" err="1" smtClean="0"/>
              <a:t>CProxy</a:t>
            </a:r>
            <a:r>
              <a:rPr lang="en-US" dirty="0" smtClean="0"/>
              <a:t>  </a:t>
            </a:r>
            <a:r>
              <a:rPr lang="en-US" dirty="0"/>
              <a:t>Fib::</a:t>
            </a:r>
            <a:r>
              <a:rPr lang="en-US" dirty="0" err="1"/>
              <a:t>ckNew</a:t>
            </a:r>
            <a:r>
              <a:rPr lang="en-US" dirty="0"/>
              <a:t>(n − 1, </a:t>
            </a:r>
            <a:r>
              <a:rPr lang="en-US" b="1" dirty="0"/>
              <a:t>false</a:t>
            </a:r>
            <a:r>
              <a:rPr lang="en-US" dirty="0"/>
              <a:t>, </a:t>
            </a:r>
            <a:r>
              <a:rPr lang="en-US" dirty="0" err="1"/>
              <a:t>thisProxy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    </a:t>
            </a:r>
            <a:r>
              <a:rPr lang="en-US" dirty="0" err="1" smtClean="0"/>
              <a:t>CProxy</a:t>
            </a:r>
            <a:r>
              <a:rPr lang="en-US" dirty="0" smtClean="0"/>
              <a:t>  </a:t>
            </a:r>
            <a:r>
              <a:rPr lang="en-US" dirty="0"/>
              <a:t>Fib::</a:t>
            </a:r>
            <a:r>
              <a:rPr lang="en-US" dirty="0" err="1"/>
              <a:t>ckNew</a:t>
            </a:r>
            <a:r>
              <a:rPr lang="en-US" dirty="0"/>
              <a:t>(n − 2, </a:t>
            </a:r>
            <a:r>
              <a:rPr lang="en-US" b="1" dirty="0"/>
              <a:t>false</a:t>
            </a:r>
            <a:r>
              <a:rPr lang="en-US" dirty="0"/>
              <a:t>, </a:t>
            </a:r>
            <a:r>
              <a:rPr lang="en-US" dirty="0" err="1"/>
              <a:t>thisProxy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b="1" dirty="0" smtClean="0"/>
              <a:t>when </a:t>
            </a:r>
            <a:r>
              <a:rPr lang="en-US" dirty="0"/>
              <a:t>response(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val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                    </a:t>
            </a:r>
            <a:r>
              <a:rPr lang="en-US" b="1" dirty="0" smtClean="0"/>
              <a:t>when </a:t>
            </a:r>
            <a:r>
              <a:rPr lang="en-US" dirty="0"/>
              <a:t>response(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val2)</a:t>
            </a:r>
          </a:p>
          <a:p>
            <a:pPr marL="0" indent="0">
              <a:buNone/>
            </a:pPr>
            <a:r>
              <a:rPr lang="en-US" dirty="0" smtClean="0"/>
              <a:t>                        </a:t>
            </a:r>
            <a:r>
              <a:rPr lang="en-US" b="1" dirty="0" smtClean="0"/>
              <a:t>serial </a:t>
            </a:r>
            <a:r>
              <a:rPr lang="en-US" dirty="0"/>
              <a:t>{ respond(</a:t>
            </a:r>
            <a:r>
              <a:rPr lang="en-US" dirty="0" err="1"/>
              <a:t>val</a:t>
            </a:r>
            <a:r>
              <a:rPr lang="en-US" dirty="0"/>
              <a:t> + val2); }</a:t>
            </a:r>
          </a:p>
          <a:p>
            <a:pPr marL="0" indent="0">
              <a:buNone/>
            </a:pPr>
            <a:r>
              <a:rPr lang="en-US" dirty="0" smtClean="0"/>
              <a:t>                    }</a:t>
            </a:r>
          </a:p>
          <a:p>
            <a:pPr marL="0" indent="0">
              <a:buNone/>
            </a:pPr>
            <a:r>
              <a:rPr lang="en-US" dirty="0" smtClean="0"/>
              <a:t>                };</a:t>
            </a:r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b="1" dirty="0"/>
              <a:t>e</a:t>
            </a:r>
            <a:r>
              <a:rPr lang="en-US" b="1" dirty="0" smtClean="0"/>
              <a:t>ntry void </a:t>
            </a:r>
            <a:r>
              <a:rPr lang="en-US" dirty="0" smtClean="0"/>
              <a:t>response(</a:t>
            </a:r>
            <a:r>
              <a:rPr lang="en-US" dirty="0" err="1" smtClean="0"/>
              <a:t>int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};</a:t>
            </a:r>
          </a:p>
          <a:p>
            <a:pPr marL="0" indent="0">
              <a:buNone/>
            </a:pPr>
            <a:r>
              <a:rPr lang="en-US" dirty="0" smtClean="0"/>
              <a:t>        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7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016"/>
            <a:ext cx="8229600" cy="5470712"/>
          </a:xfrm>
          <a:solidFill>
            <a:srgbClr val="CCD1D9"/>
          </a:solidFill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”</a:t>
            </a:r>
            <a:r>
              <a:rPr lang="en-US" dirty="0" err="1"/>
              <a:t>fib.decl.h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b="1" dirty="0"/>
              <a:t>#define </a:t>
            </a:r>
            <a:r>
              <a:rPr lang="en-US" dirty="0"/>
              <a:t>THRESHOLD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 </a:t>
            </a:r>
            <a:r>
              <a:rPr lang="en-US" dirty="0"/>
              <a:t>Main : </a:t>
            </a:r>
            <a:r>
              <a:rPr lang="en-US" b="1" dirty="0"/>
              <a:t>public </a:t>
            </a:r>
            <a:r>
              <a:rPr lang="en-US" dirty="0" err="1"/>
              <a:t>CBase</a:t>
            </a:r>
            <a:r>
              <a:rPr lang="en-US" dirty="0"/>
              <a:t>  Main {</a:t>
            </a:r>
          </a:p>
          <a:p>
            <a:pPr marL="0" indent="0">
              <a:buNone/>
            </a:pPr>
            <a:r>
              <a:rPr lang="en-US" b="1" dirty="0"/>
              <a:t>public</a:t>
            </a:r>
            <a:r>
              <a:rPr lang="en-US" dirty="0"/>
              <a:t>: Main(</a:t>
            </a:r>
            <a:r>
              <a:rPr lang="en-US" dirty="0" err="1"/>
              <a:t>CkArgMsg</a:t>
            </a:r>
            <a:r>
              <a:rPr lang="en-US" dirty="0"/>
              <a:t>∗  m) { </a:t>
            </a:r>
            <a:r>
              <a:rPr lang="en-US" dirty="0" err="1"/>
              <a:t>CProxy</a:t>
            </a:r>
            <a:r>
              <a:rPr lang="en-US" dirty="0"/>
              <a:t>  Fib::</a:t>
            </a:r>
            <a:r>
              <a:rPr lang="en-US" dirty="0" err="1"/>
              <a:t>ckNew</a:t>
            </a:r>
            <a:r>
              <a:rPr lang="en-US" dirty="0"/>
              <a:t>(</a:t>
            </a:r>
            <a:r>
              <a:rPr lang="en-US" dirty="0" err="1"/>
              <a:t>atoi</a:t>
            </a:r>
            <a:r>
              <a:rPr lang="en-US" dirty="0"/>
              <a:t>(m−&gt;</a:t>
            </a:r>
            <a:r>
              <a:rPr lang="en-US" dirty="0" err="1"/>
              <a:t>argv</a:t>
            </a:r>
            <a:r>
              <a:rPr lang="en-US" dirty="0"/>
              <a:t>[1]), </a:t>
            </a:r>
            <a:r>
              <a:rPr lang="en-US" b="1" dirty="0"/>
              <a:t>true</a:t>
            </a:r>
            <a:r>
              <a:rPr lang="en-US" dirty="0"/>
              <a:t>, </a:t>
            </a:r>
            <a:r>
              <a:rPr lang="en-US" dirty="0" err="1"/>
              <a:t>CProxy</a:t>
            </a:r>
            <a:r>
              <a:rPr lang="en-US" dirty="0"/>
              <a:t>  Fib()); }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 </a:t>
            </a:r>
            <a:r>
              <a:rPr lang="en-US" dirty="0"/>
              <a:t>Fib : </a:t>
            </a:r>
            <a:r>
              <a:rPr lang="en-US" b="1" dirty="0"/>
              <a:t>public </a:t>
            </a:r>
            <a:r>
              <a:rPr lang="en-US" dirty="0" err="1"/>
              <a:t>CBase</a:t>
            </a:r>
            <a:r>
              <a:rPr lang="en-US" dirty="0"/>
              <a:t>  Fib {</a:t>
            </a:r>
          </a:p>
          <a:p>
            <a:pPr marL="0" indent="0">
              <a:buNone/>
            </a:pPr>
            <a:r>
              <a:rPr lang="en-US" b="1" dirty="0"/>
              <a:t>public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smtClean="0"/>
              <a:t>    Fib  </a:t>
            </a:r>
            <a:r>
              <a:rPr lang="en-US" dirty="0"/>
              <a:t>SDAG  CODE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dirty="0" err="1" smtClean="0"/>
              <a:t>CProxy</a:t>
            </a:r>
            <a:r>
              <a:rPr lang="en-US" dirty="0" smtClean="0"/>
              <a:t>  </a:t>
            </a:r>
            <a:r>
              <a:rPr lang="en-US" dirty="0"/>
              <a:t>Fib parent; 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 err="1"/>
              <a:t>isRoot</a:t>
            </a:r>
            <a:r>
              <a:rPr lang="en-US" dirty="0" smtClean="0"/>
              <a:t>;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Fib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n, 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 err="1"/>
              <a:t>isRoot</a:t>
            </a:r>
            <a:r>
              <a:rPr lang="en-US" dirty="0"/>
              <a:t>  , </a:t>
            </a:r>
            <a:r>
              <a:rPr lang="en-US" dirty="0" err="1"/>
              <a:t>CProxy</a:t>
            </a:r>
            <a:r>
              <a:rPr lang="en-US" dirty="0"/>
              <a:t>  Fib parent  )</a:t>
            </a:r>
          </a:p>
          <a:p>
            <a:pPr marL="0" indent="0">
              <a:buNone/>
            </a:pPr>
            <a:r>
              <a:rPr lang="en-US" dirty="0" smtClean="0"/>
              <a:t>        : </a:t>
            </a:r>
            <a:r>
              <a:rPr lang="en-US" dirty="0"/>
              <a:t>parent(parent  ), </a:t>
            </a:r>
            <a:r>
              <a:rPr lang="en-US" dirty="0" err="1"/>
              <a:t>isRoot</a:t>
            </a:r>
            <a:r>
              <a:rPr lang="en-US" dirty="0"/>
              <a:t>(</a:t>
            </a:r>
            <a:r>
              <a:rPr lang="en-US" dirty="0" err="1"/>
              <a:t>isRoot</a:t>
            </a:r>
            <a:r>
              <a:rPr lang="en-US" dirty="0"/>
              <a:t>  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calc</a:t>
            </a:r>
            <a:r>
              <a:rPr lang="en-US" dirty="0"/>
              <a:t>(n);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seqFib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n) { </a:t>
            </a:r>
            <a:r>
              <a:rPr lang="en-US" b="1" dirty="0"/>
              <a:t>return </a:t>
            </a:r>
            <a:r>
              <a:rPr lang="en-US" dirty="0"/>
              <a:t>(n &lt; 2) ? n : </a:t>
            </a:r>
            <a:r>
              <a:rPr lang="en-US" dirty="0" err="1"/>
              <a:t>seqFib</a:t>
            </a:r>
            <a:r>
              <a:rPr lang="en-US" dirty="0"/>
              <a:t>(n − 1) + </a:t>
            </a:r>
            <a:r>
              <a:rPr lang="en-US" dirty="0" err="1"/>
              <a:t>seqFib</a:t>
            </a:r>
            <a:r>
              <a:rPr lang="en-US" dirty="0"/>
              <a:t>(n − 2); 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void </a:t>
            </a:r>
            <a:r>
              <a:rPr lang="en-US" dirty="0"/>
              <a:t>respond(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val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if </a:t>
            </a:r>
            <a:r>
              <a:rPr lang="en-US" dirty="0"/>
              <a:t>(!</a:t>
            </a:r>
            <a:r>
              <a:rPr lang="en-US" dirty="0" err="1"/>
              <a:t>isRoot</a:t>
            </a:r>
            <a:r>
              <a:rPr lang="en-US" dirty="0"/>
              <a:t>)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{ </a:t>
            </a:r>
            <a:r>
              <a:rPr lang="en-US" dirty="0" err="1"/>
              <a:t>parent.response</a:t>
            </a:r>
            <a:r>
              <a:rPr lang="en-US" dirty="0"/>
              <a:t>(</a:t>
            </a:r>
            <a:r>
              <a:rPr lang="en-US" dirty="0" err="1"/>
              <a:t>val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b="1" dirty="0" smtClean="0"/>
              <a:t>delete </a:t>
            </a:r>
            <a:r>
              <a:rPr lang="en-US" b="1" dirty="0"/>
              <a:t>this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    } </a:t>
            </a:r>
            <a:r>
              <a:rPr lang="en-US" dirty="0"/>
              <a:t>else 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CkPrintf</a:t>
            </a:r>
            <a:r>
              <a:rPr lang="en-US" dirty="0"/>
              <a:t>(”Fibonacci number is: %d\n”, </a:t>
            </a:r>
            <a:r>
              <a:rPr lang="en-US" dirty="0" err="1"/>
              <a:t>val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CkExit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#include </a:t>
            </a:r>
            <a:r>
              <a:rPr lang="en-US" dirty="0" smtClean="0"/>
              <a:t>“</a:t>
            </a:r>
            <a:r>
              <a:rPr lang="en-US" dirty="0" err="1" smtClean="0"/>
              <a:t>fib.def.h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67866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10" smtClean="0">
                <a:solidFill>
                  <a:srgbClr val="CC0000"/>
                </a:solidFill>
                <a:latin typeface="Times New Roman"/>
                <a:cs typeface="Times New Roman"/>
              </a:rPr>
              <a:t>Fi</a:t>
            </a:r>
            <a:r>
              <a:rPr lang="en-US" spc="25" smtClean="0">
                <a:solidFill>
                  <a:srgbClr val="CC0000"/>
                </a:solidFill>
                <a:latin typeface="Times New Roman"/>
                <a:cs typeface="Times New Roman"/>
              </a:rPr>
              <a:t>b</a:t>
            </a:r>
            <a:r>
              <a:rPr lang="en-US" spc="0" smtClean="0">
                <a:solidFill>
                  <a:srgbClr val="CC0000"/>
                </a:solidFill>
                <a:latin typeface="Times New Roman"/>
                <a:cs typeface="Times New Roman"/>
              </a:rPr>
              <a:t>onacci</a:t>
            </a:r>
            <a:r>
              <a:rPr lang="en-US" spc="12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smtClean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25" smtClean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5" smtClean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Fi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b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onacci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65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7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43661"/>
            <a:ext cx="8229600" cy="2733439"/>
          </a:xfrm>
        </p:spPr>
        <p:txBody>
          <a:bodyPr>
            <a:normAutofit lnSpcReduction="10000"/>
          </a:bodyPr>
          <a:lstStyle/>
          <a:p>
            <a:pPr marL="12700">
              <a:lnSpc>
                <a:spcPct val="110000"/>
              </a:lnSpc>
              <a:spcBef>
                <a:spcPts val="0"/>
              </a:spcBef>
            </a:pPr>
            <a:r>
              <a:rPr lang="en-US" sz="2800" dirty="0">
                <a:latin typeface="Times New Roman"/>
                <a:cs typeface="Times New Roman"/>
              </a:rPr>
              <a:t>Sequence:</a:t>
            </a: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myMethod1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u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5" dirty="0">
                <a:latin typeface="Times New Roman"/>
                <a:cs typeface="Times New Roman"/>
              </a:rPr>
              <a:t>on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25" dirty="0">
                <a:latin typeface="Times New Roman"/>
                <a:cs typeface="Times New Roman"/>
              </a:rPr>
              <a:t>ival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b</a:t>
            </a:r>
            <a:r>
              <a:rPr lang="en-US" sz="2000" spc="20" dirty="0">
                <a:latin typeface="Times New Roman"/>
                <a:cs typeface="Times New Roman"/>
              </a:rPr>
              <a:t>o</a:t>
            </a:r>
            <a:r>
              <a:rPr lang="en-US" sz="2000" spc="-15" dirty="0">
                <a:latin typeface="Times New Roman"/>
                <a:cs typeface="Times New Roman"/>
              </a:rPr>
              <a:t>dy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of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myMethod1</a:t>
            </a:r>
            <a:endParaRPr lang="en-US" sz="2000" i="1" dirty="0">
              <a:latin typeface="Courier"/>
              <a:cs typeface="Courier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myMethod2</a:t>
            </a:r>
            <a:r>
              <a:rPr lang="en-US" sz="2000" spc="30" dirty="0">
                <a:latin typeface="Courier"/>
                <a:cs typeface="Courier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and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myMethod3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u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5" dirty="0">
                <a:latin typeface="Times New Roman"/>
                <a:cs typeface="Times New Roman"/>
              </a:rPr>
              <a:t>on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ar</a:t>
            </a:r>
            <a:r>
              <a:rPr lang="en-US" sz="2000" spc="-20" dirty="0">
                <a:latin typeface="Times New Roman"/>
                <a:cs typeface="Times New Roman"/>
              </a:rPr>
              <a:t>rival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of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b</a:t>
            </a:r>
            <a:r>
              <a:rPr lang="en-US" sz="2000" spc="25" dirty="0">
                <a:latin typeface="Times New Roman"/>
                <a:cs typeface="Times New Roman"/>
              </a:rPr>
              <a:t>oth,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80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execute </a:t>
            </a:r>
            <a:r>
              <a:rPr lang="en-US" sz="2000" i="1" spc="-80" dirty="0">
                <a:latin typeface="Courier"/>
                <a:cs typeface="Courier"/>
              </a:rPr>
              <a:t>/* </a:t>
            </a:r>
            <a:r>
              <a:rPr lang="en-US" sz="2000" i="1" spc="-80" dirty="0" err="1">
                <a:latin typeface="Courier"/>
                <a:cs typeface="Courier"/>
              </a:rPr>
              <a:t>sdag</a:t>
            </a:r>
            <a:r>
              <a:rPr lang="en-US" sz="2000" i="1" spc="-80" dirty="0">
                <a:latin typeface="Courier"/>
                <a:cs typeface="Courier"/>
              </a:rPr>
              <a:t> block1 */</a:t>
            </a:r>
            <a:endParaRPr lang="en-US" sz="2000" i="1" dirty="0">
              <a:latin typeface="Courier"/>
              <a:cs typeface="Courier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-40" dirty="0">
                <a:latin typeface="Times New Roman"/>
                <a:cs typeface="Times New Roman"/>
              </a:rPr>
              <a:t>W</a:t>
            </a:r>
            <a:r>
              <a:rPr lang="en-US" sz="2000" spc="20" dirty="0">
                <a:latin typeface="Times New Roman"/>
                <a:cs typeface="Times New Roman"/>
              </a:rPr>
              <a:t>ait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</a:t>
            </a:r>
            <a:r>
              <a:rPr lang="en-US" sz="2000" spc="-50" dirty="0">
                <a:latin typeface="Times New Roman"/>
                <a:cs typeface="Times New Roman"/>
              </a:rPr>
              <a:t>o</a:t>
            </a:r>
            <a:r>
              <a:rPr lang="en-US" sz="2000" spc="5" dirty="0">
                <a:latin typeface="Times New Roman"/>
                <a:cs typeface="Times New Roman"/>
              </a:rPr>
              <a:t>r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myMethod4</a:t>
            </a:r>
            <a:r>
              <a:rPr lang="en-US" sz="2000" spc="-305" dirty="0">
                <a:latin typeface="Courier"/>
                <a:cs typeface="Courier"/>
              </a:rPr>
              <a:t> </a:t>
            </a:r>
            <a:r>
              <a:rPr lang="en-US" sz="2000" spc="25" dirty="0">
                <a:latin typeface="Times New Roman"/>
                <a:cs typeface="Times New Roman"/>
              </a:rPr>
              <a:t>,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u</a:t>
            </a:r>
            <a:r>
              <a:rPr lang="en-US" sz="2000" spc="35" dirty="0">
                <a:latin typeface="Times New Roman"/>
                <a:cs typeface="Times New Roman"/>
              </a:rPr>
              <a:t>p</a:t>
            </a:r>
            <a:r>
              <a:rPr lang="en-US" sz="2000" spc="5" dirty="0">
                <a:latin typeface="Times New Roman"/>
                <a:cs typeface="Times New Roman"/>
              </a:rPr>
              <a:t>on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5" dirty="0">
                <a:latin typeface="Times New Roman"/>
                <a:cs typeface="Times New Roman"/>
              </a:rPr>
              <a:t>rr</a:t>
            </a:r>
            <a:r>
              <a:rPr lang="en-US" sz="2000" spc="-25" dirty="0">
                <a:latin typeface="Times New Roman"/>
                <a:cs typeface="Times New Roman"/>
              </a:rPr>
              <a:t>ival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/* </a:t>
            </a:r>
            <a:r>
              <a:rPr lang="en-US" sz="2000" i="1" spc="-80" dirty="0" err="1">
                <a:latin typeface="Courier"/>
                <a:cs typeface="Courier"/>
              </a:rPr>
              <a:t>sdag</a:t>
            </a:r>
            <a:r>
              <a:rPr lang="en-US" sz="2000" i="1" spc="-80" dirty="0">
                <a:latin typeface="Courier"/>
                <a:cs typeface="Courier"/>
              </a:rPr>
              <a:t> block2 */</a:t>
            </a:r>
            <a:endParaRPr lang="en-US" sz="2000" i="1" dirty="0">
              <a:latin typeface="Courier"/>
              <a:cs typeface="Courier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800" dirty="0"/>
          </a:p>
          <a:p>
            <a:pPr marL="12700">
              <a:lnSpc>
                <a:spcPct val="110000"/>
              </a:lnSpc>
              <a:spcBef>
                <a:spcPts val="0"/>
              </a:spcBef>
            </a:pPr>
            <a:r>
              <a:rPr lang="en-US" sz="2800" dirty="0">
                <a:latin typeface="Times New Roman"/>
                <a:cs typeface="Times New Roman"/>
              </a:rPr>
              <a:t>Question: </a:t>
            </a:r>
            <a:r>
              <a:rPr lang="en-US" sz="2800" spc="-65" dirty="0">
                <a:latin typeface="Times New Roman"/>
                <a:cs typeface="Times New Roman"/>
              </a:rPr>
              <a:t> </a:t>
            </a:r>
            <a:r>
              <a:rPr lang="en-US" sz="2800" spc="-45" dirty="0">
                <a:latin typeface="Times New Roman"/>
                <a:cs typeface="Times New Roman"/>
              </a:rPr>
              <a:t>if </a:t>
            </a:r>
            <a:r>
              <a:rPr lang="en-US" sz="2800" spc="110" dirty="0">
                <a:latin typeface="Times New Roman"/>
                <a:cs typeface="Times New Roman"/>
              </a:rPr>
              <a:t> </a:t>
            </a:r>
            <a:r>
              <a:rPr lang="en-US" sz="2800" i="1" spc="-95" dirty="0">
                <a:latin typeface="Courier"/>
                <a:cs typeface="Courier"/>
              </a:rPr>
              <a:t>myMethod4</a:t>
            </a:r>
            <a:r>
              <a:rPr lang="en-US" sz="2800" spc="-95" dirty="0">
                <a:latin typeface="Courier"/>
                <a:cs typeface="Courier"/>
              </a:rPr>
              <a:t> </a:t>
            </a:r>
            <a:r>
              <a:rPr lang="en-US" sz="2800" dirty="0">
                <a:latin typeface="Times New Roman"/>
                <a:cs typeface="Times New Roman"/>
              </a:rPr>
              <a:t>a</a:t>
            </a:r>
            <a:r>
              <a:rPr lang="en-US" sz="2800" spc="-20" dirty="0">
                <a:latin typeface="Times New Roman"/>
                <a:cs typeface="Times New Roman"/>
              </a:rPr>
              <a:t>rrives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-5" dirty="0">
                <a:latin typeface="Times New Roman"/>
                <a:cs typeface="Times New Roman"/>
              </a:rPr>
              <a:t>first</a:t>
            </a:r>
            <a:r>
              <a:rPr lang="en-US" sz="2800" spc="85" dirty="0">
                <a:latin typeface="Times New Roman"/>
                <a:cs typeface="Times New Roman"/>
              </a:rPr>
              <a:t> </a:t>
            </a:r>
            <a:r>
              <a:rPr lang="en-US" sz="2800" spc="20" dirty="0">
                <a:latin typeface="Times New Roman"/>
                <a:cs typeface="Times New Roman"/>
              </a:rPr>
              <a:t>what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-50" dirty="0">
                <a:latin typeface="Times New Roman"/>
                <a:cs typeface="Times New Roman"/>
              </a:rPr>
              <a:t>will</a:t>
            </a:r>
            <a:r>
              <a:rPr lang="en-US" sz="2800" spc="90" dirty="0">
                <a:latin typeface="Times New Roman"/>
                <a:cs typeface="Times New Roman"/>
              </a:rPr>
              <a:t> </a:t>
            </a:r>
            <a:r>
              <a:rPr lang="en-US" sz="2800" spc="5" dirty="0">
                <a:latin typeface="Times New Roman"/>
                <a:cs typeface="Times New Roman"/>
              </a:rPr>
              <a:t>h</a:t>
            </a:r>
            <a:r>
              <a:rPr lang="en-US" sz="2800" spc="15" dirty="0">
                <a:latin typeface="Times New Roman"/>
                <a:cs typeface="Times New Roman"/>
              </a:rPr>
              <a:t>ap</a:t>
            </a:r>
            <a:r>
              <a:rPr lang="en-US" sz="2800" spc="45" dirty="0">
                <a:latin typeface="Times New Roman"/>
                <a:cs typeface="Times New Roman"/>
              </a:rPr>
              <a:t>p</a:t>
            </a:r>
            <a:r>
              <a:rPr lang="en-US" sz="2800" spc="10" dirty="0">
                <a:latin typeface="Times New Roman"/>
                <a:cs typeface="Times New Roman"/>
              </a:rPr>
              <a:t>en?</a:t>
            </a:r>
            <a:endParaRPr lang="en-US" sz="2800" dirty="0">
              <a:latin typeface="Times New Roman"/>
              <a:cs typeface="Times New Roman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725267"/>
            <a:ext cx="8229600" cy="1618394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myMethod1(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param1,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param2)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myMethod2(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param3),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        myMethod3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size,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arr</a:t>
            </a:r>
            <a:r>
              <a:rPr lang="en-US" spc="10" dirty="0">
                <a:latin typeface="Times New Roman"/>
                <a:cs typeface="Times New Roman"/>
              </a:rPr>
              <a:t>[size]) /∗ </a:t>
            </a:r>
            <a:r>
              <a:rPr lang="en-US" spc="10" dirty="0" err="1">
                <a:latin typeface="Times New Roman"/>
                <a:cs typeface="Times New Roman"/>
              </a:rPr>
              <a:t>sdag</a:t>
            </a:r>
            <a:r>
              <a:rPr lang="en-US" spc="10" dirty="0">
                <a:latin typeface="Times New Roman"/>
                <a:cs typeface="Times New Roman"/>
              </a:rPr>
              <a:t>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myMethod4(</a:t>
            </a:r>
            <a:r>
              <a:rPr lang="en-US" spc="10" dirty="0" err="1">
                <a:latin typeface="Times New Roman"/>
                <a:cs typeface="Times New Roman"/>
              </a:rPr>
              <a:t>bool</a:t>
            </a:r>
            <a:r>
              <a:rPr lang="en-US" spc="10" dirty="0">
                <a:latin typeface="Times New Roman"/>
                <a:cs typeface="Times New Roman"/>
              </a:rPr>
              <a:t> param4) /∗ </a:t>
            </a:r>
            <a:r>
              <a:rPr lang="en-US" spc="10" dirty="0" err="1">
                <a:latin typeface="Times New Roman"/>
                <a:cs typeface="Times New Roman"/>
              </a:rPr>
              <a:t>sdag</a:t>
            </a:r>
            <a:r>
              <a:rPr lang="en-US" spc="10" dirty="0">
                <a:latin typeface="Times New Roman"/>
                <a:cs typeface="Times New Roman"/>
              </a:rPr>
              <a:t> block2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207114"/>
            <a:ext cx="8229600" cy="5181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en-US" sz="2800" spc="20" dirty="0" smtClean="0">
                <a:latin typeface="Times New Roman"/>
                <a:cs typeface="Times New Roman"/>
              </a:rPr>
              <a:t>What is the sequence?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0788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2114176"/>
          </a:xfrm>
        </p:spPr>
        <p:txBody>
          <a:bodyPr/>
          <a:lstStyle/>
          <a:p>
            <a:pPr marL="12700">
              <a:lnSpc>
                <a:spcPct val="100000"/>
              </a:lnSpc>
            </a:pPr>
            <a:r>
              <a:rPr lang="en-US" spc="20" dirty="0">
                <a:latin typeface="Times New Roman"/>
                <a:cs typeface="Times New Roman"/>
              </a:rPr>
              <a:t>The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i="1" spc="-95" dirty="0">
                <a:latin typeface="Courier"/>
                <a:cs typeface="Courier"/>
              </a:rPr>
              <a:t>when</a:t>
            </a:r>
            <a:r>
              <a:rPr lang="en-US" spc="-95" dirty="0">
                <a:latin typeface="Courier"/>
                <a:cs typeface="Courier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clause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can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95" dirty="0">
                <a:latin typeface="Times New Roman"/>
                <a:cs typeface="Times New Roman"/>
              </a:rPr>
              <a:t>w</a:t>
            </a:r>
            <a:r>
              <a:rPr lang="en-US" spc="25" dirty="0">
                <a:latin typeface="Times New Roman"/>
                <a:cs typeface="Times New Roman"/>
              </a:rPr>
              <a:t>ait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on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certain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</a:p>
          <a:p>
            <a:pPr marL="12700" marR="12700" indent="0">
              <a:lnSpc>
                <a:spcPct val="102600"/>
              </a:lnSpc>
              <a:spcBef>
                <a:spcPts val="300"/>
              </a:spcBef>
            </a:pPr>
            <a:r>
              <a:rPr lang="en-US" spc="-55" dirty="0" smtClean="0">
                <a:latin typeface="Times New Roman"/>
                <a:cs typeface="Times New Roman"/>
              </a:rPr>
              <a:t> If</a:t>
            </a:r>
            <a:r>
              <a:rPr lang="en-US" spc="85" dirty="0" smtClean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30" dirty="0">
                <a:latin typeface="Times New Roman"/>
                <a:cs typeface="Times New Roman"/>
              </a:rPr>
              <a:t>is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</a:t>
            </a:r>
            <a:r>
              <a:rPr lang="en-US" spc="30" dirty="0">
                <a:latin typeface="Times New Roman"/>
                <a:cs typeface="Times New Roman"/>
              </a:rPr>
              <a:t>p</a:t>
            </a:r>
            <a:r>
              <a:rPr lang="en-US" spc="-25" dirty="0">
                <a:latin typeface="Times New Roman"/>
                <a:cs typeface="Times New Roman"/>
              </a:rPr>
              <a:t>ecified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i="1" spc="-95" dirty="0">
                <a:latin typeface="Courier"/>
                <a:cs typeface="Courier"/>
              </a:rPr>
              <a:t>when</a:t>
            </a:r>
            <a:r>
              <a:rPr lang="en-US" spc="-365" dirty="0">
                <a:latin typeface="Courier"/>
                <a:cs typeface="Courier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,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the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first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p</a:t>
            </a:r>
            <a:r>
              <a:rPr lang="en-US" spc="-15" dirty="0">
                <a:latin typeface="Times New Roman"/>
                <a:cs typeface="Times New Roman"/>
              </a:rPr>
              <a:t>a</a:t>
            </a:r>
            <a:r>
              <a:rPr lang="en-US" spc="15" dirty="0">
                <a:latin typeface="Times New Roman"/>
                <a:cs typeface="Times New Roman"/>
              </a:rPr>
              <a:t>rameter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 </a:t>
            </a:r>
            <a:r>
              <a:rPr lang="en-US" spc="30" dirty="0">
                <a:latin typeface="Times New Roman"/>
                <a:cs typeface="Times New Roman"/>
              </a:rPr>
              <a:t>the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i="1" spc="-95" dirty="0">
                <a:latin typeface="Courier"/>
                <a:cs typeface="Courier"/>
              </a:rPr>
              <a:t>when</a:t>
            </a:r>
            <a:r>
              <a:rPr lang="en-US" spc="-95" dirty="0">
                <a:latin typeface="Courier"/>
                <a:cs typeface="Courier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must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t</a:t>
            </a:r>
            <a:r>
              <a:rPr lang="en-US" spc="5" dirty="0">
                <a:latin typeface="Times New Roman"/>
                <a:cs typeface="Times New Roman"/>
              </a:rPr>
              <a:t>h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</a:p>
          <a:p>
            <a:pPr marL="12700" marR="120650" indent="0">
              <a:lnSpc>
                <a:spcPct val="102600"/>
              </a:lnSpc>
              <a:spcBef>
                <a:spcPts val="300"/>
              </a:spcBef>
            </a:pPr>
            <a:r>
              <a:rPr lang="en-US" spc="5" dirty="0" smtClean="0">
                <a:latin typeface="Times New Roman"/>
                <a:cs typeface="Times New Roman"/>
              </a:rPr>
              <a:t> Semantic</a:t>
            </a:r>
            <a:r>
              <a:rPr lang="en-US" spc="5" dirty="0">
                <a:latin typeface="Times New Roman"/>
                <a:cs typeface="Times New Roman"/>
              </a:rPr>
              <a:t>: </a:t>
            </a:r>
            <a:r>
              <a:rPr lang="en-US" spc="-6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the </a:t>
            </a:r>
            <a:r>
              <a:rPr lang="en-US" spc="110" dirty="0">
                <a:latin typeface="Times New Roman"/>
                <a:cs typeface="Times New Roman"/>
              </a:rPr>
              <a:t> </a:t>
            </a:r>
            <a:r>
              <a:rPr lang="en-US" i="1" spc="-95" dirty="0">
                <a:latin typeface="Courier"/>
                <a:cs typeface="Courier"/>
              </a:rPr>
              <a:t>when</a:t>
            </a:r>
            <a:r>
              <a:rPr lang="en-US" spc="-95" dirty="0">
                <a:latin typeface="Courier"/>
                <a:cs typeface="Courier"/>
              </a:rPr>
              <a:t> </a:t>
            </a:r>
            <a:r>
              <a:rPr lang="en-US" spc="-50" dirty="0">
                <a:latin typeface="Times New Roman"/>
                <a:cs typeface="Times New Roman"/>
              </a:rPr>
              <a:t>will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“bl</a:t>
            </a:r>
            <a:r>
              <a:rPr lang="en-US" spc="35" dirty="0">
                <a:latin typeface="Times New Roman"/>
                <a:cs typeface="Times New Roman"/>
              </a:rPr>
              <a:t>o</a:t>
            </a:r>
            <a:r>
              <a:rPr lang="en-US" spc="10" dirty="0">
                <a:latin typeface="Times New Roman"/>
                <a:cs typeface="Times New Roman"/>
              </a:rPr>
              <a:t>ck”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until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message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</a:t>
            </a:r>
            <a:r>
              <a:rPr lang="en-US" spc="-20" dirty="0">
                <a:latin typeface="Times New Roman"/>
                <a:cs typeface="Times New Roman"/>
              </a:rPr>
              <a:t>rrives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with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that</a:t>
            </a:r>
            <a:r>
              <a:rPr lang="en-US" spc="35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reference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num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dirty="0">
                <a:latin typeface="Times New Roman"/>
                <a:cs typeface="Times New Roman"/>
              </a:rPr>
              <a:t>er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7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when</a:t>
            </a:r>
            <a:r>
              <a:rPr lang="en-US" sz="2200" dirty="0" smtClean="0"/>
              <a:t> 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257175"/>
            <a:ext cx="8229600" cy="2704353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method1[100](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ref, 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param1)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</a:t>
            </a:r>
            <a:r>
              <a:rPr lang="en-US" i="1" spc="10" dirty="0" smtClean="0">
                <a:latin typeface="Times New Roman"/>
                <a:cs typeface="Times New Roman"/>
              </a:rPr>
              <a:t>/</a:t>
            </a:r>
            <a:r>
              <a:rPr lang="en-US" i="1" spc="10" dirty="0">
                <a:latin typeface="Times New Roman"/>
                <a:cs typeface="Times New Roman"/>
              </a:rPr>
              <a:t>∗ </a:t>
            </a:r>
            <a:r>
              <a:rPr lang="en-US" i="1" spc="10" dirty="0" err="1">
                <a:latin typeface="Times New Roman"/>
                <a:cs typeface="Times New Roman"/>
              </a:rPr>
              <a:t>sdag</a:t>
            </a:r>
            <a:r>
              <a:rPr lang="en-US" i="1" spc="10" dirty="0">
                <a:latin typeface="Times New Roman"/>
                <a:cs typeface="Times New Roman"/>
              </a:rPr>
              <a:t> block ∗/</a:t>
            </a:r>
          </a:p>
          <a:p>
            <a:pPr marL="0" indent="0">
              <a:spcBef>
                <a:spcPts val="484"/>
              </a:spcBef>
              <a:buNone/>
            </a:pP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proxy.method1</a:t>
            </a:r>
            <a:r>
              <a:rPr lang="en-US" spc="10" dirty="0">
                <a:latin typeface="Times New Roman"/>
                <a:cs typeface="Times New Roman"/>
              </a:rPr>
              <a:t>(200, </a:t>
            </a:r>
            <a:r>
              <a:rPr lang="en-US" b="1" spc="10" dirty="0">
                <a:latin typeface="Times New Roman"/>
                <a:cs typeface="Times New Roman"/>
              </a:rPr>
              <a:t>false</a:t>
            </a:r>
            <a:r>
              <a:rPr lang="en-US" spc="10" dirty="0">
                <a:latin typeface="Times New Roman"/>
                <a:cs typeface="Times New Roman"/>
              </a:rPr>
              <a:t>); </a:t>
            </a:r>
            <a:r>
              <a:rPr lang="en-US" i="1" spc="10" dirty="0">
                <a:latin typeface="Times New Roman"/>
                <a:cs typeface="Times New Roman"/>
              </a:rPr>
              <a:t>/∗ will not be delivered to the when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proxy.method1</a:t>
            </a:r>
            <a:r>
              <a:rPr lang="en-US" spc="10" dirty="0">
                <a:latin typeface="Times New Roman"/>
                <a:cs typeface="Times New Roman"/>
              </a:rPr>
              <a:t>(100, </a:t>
            </a:r>
            <a:r>
              <a:rPr lang="en-US" b="1" spc="10" dirty="0">
                <a:latin typeface="Times New Roman"/>
                <a:cs typeface="Times New Roman"/>
              </a:rPr>
              <a:t>true</a:t>
            </a:r>
            <a:r>
              <a:rPr lang="en-US" spc="10" dirty="0">
                <a:latin typeface="Times New Roman"/>
                <a:cs typeface="Times New Roman"/>
              </a:rPr>
              <a:t>); </a:t>
            </a:r>
            <a:r>
              <a:rPr lang="en-US" i="1" spc="10" dirty="0">
                <a:latin typeface="Times New Roman"/>
                <a:cs typeface="Times New Roman"/>
              </a:rPr>
              <a:t>/∗ will be delivered to the when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4698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if-then-else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940050"/>
            <a:ext cx="8229600" cy="2460437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if 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spc="10" dirty="0" err="1">
                <a:latin typeface="Times New Roman"/>
                <a:cs typeface="Times New Roman"/>
              </a:rPr>
              <a:t>thisIndex.x</a:t>
            </a:r>
            <a:r>
              <a:rPr lang="en-US" spc="10" dirty="0">
                <a:latin typeface="Times New Roman"/>
                <a:cs typeface="Times New Roman"/>
              </a:rPr>
              <a:t> == 10)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method1[block](</a:t>
            </a:r>
            <a:r>
              <a:rPr lang="en-US" spc="10" dirty="0" err="1">
                <a:latin typeface="Times New Roman"/>
                <a:cs typeface="Times New Roman"/>
              </a:rPr>
              <a:t>int</a:t>
            </a:r>
            <a:r>
              <a:rPr lang="en-US" spc="10" dirty="0">
                <a:latin typeface="Times New Roman"/>
                <a:cs typeface="Times New Roman"/>
              </a:rPr>
              <a:t> ref, </a:t>
            </a:r>
            <a:r>
              <a:rPr lang="en-US" spc="10" dirty="0" err="1">
                <a:latin typeface="Times New Roman"/>
                <a:cs typeface="Times New Roman"/>
              </a:rPr>
              <a:t>bool</a:t>
            </a: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someVal</a:t>
            </a:r>
            <a:r>
              <a:rPr lang="en-US" spc="10" dirty="0">
                <a:latin typeface="Times New Roman"/>
                <a:cs typeface="Times New Roman"/>
              </a:rPr>
              <a:t>) </a:t>
            </a:r>
            <a:r>
              <a:rPr lang="en-US" i="1" spc="10" dirty="0">
                <a:latin typeface="Times New Roman"/>
                <a:cs typeface="Times New Roman"/>
              </a:rPr>
              <a:t>/∗ code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 </a:t>
            </a:r>
            <a:r>
              <a:rPr lang="en-US" spc="10" dirty="0">
                <a:latin typeface="Times New Roman"/>
                <a:cs typeface="Times New Roman"/>
              </a:rPr>
              <a:t>else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method2(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payload) </a:t>
            </a:r>
            <a:r>
              <a:rPr lang="en-US" b="1" spc="10" dirty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 </a:t>
            </a:r>
            <a:r>
              <a:rPr lang="en-US" i="1" spc="10" dirty="0" smtClean="0">
                <a:latin typeface="Times New Roman"/>
                <a:cs typeface="Times New Roman"/>
              </a:rPr>
              <a:t>/</a:t>
            </a:r>
            <a:r>
              <a:rPr lang="en-US" i="1" spc="10" dirty="0">
                <a:latin typeface="Times New Roman"/>
                <a:cs typeface="Times New Roman"/>
              </a:rPr>
              <a:t>/... some C++ code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713422"/>
            <a:ext cx="8229600" cy="1222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3200" spc="20" dirty="0">
                <a:latin typeface="Times New Roman"/>
                <a:cs typeface="Times New Roman"/>
              </a:rPr>
              <a:t>The </a:t>
            </a:r>
            <a:r>
              <a:rPr lang="en-US" sz="3200" spc="110" dirty="0">
                <a:latin typeface="Times New Roman"/>
                <a:cs typeface="Times New Roman"/>
              </a:rPr>
              <a:t> </a:t>
            </a:r>
            <a:r>
              <a:rPr lang="en-US" sz="3200" i="1" spc="-95" dirty="0">
                <a:latin typeface="Courier"/>
                <a:cs typeface="Courier"/>
              </a:rPr>
              <a:t>if-then-else </a:t>
            </a:r>
            <a:r>
              <a:rPr lang="en-US" sz="3200" spc="15" dirty="0">
                <a:latin typeface="Times New Roman"/>
                <a:cs typeface="Times New Roman"/>
              </a:rPr>
              <a:t>construct:</a:t>
            </a:r>
            <a:endParaRPr lang="en-US" sz="3200" dirty="0">
              <a:latin typeface="Times New Roman"/>
              <a:cs typeface="Times New Roman"/>
            </a:endParaRPr>
          </a:p>
          <a:p>
            <a:pPr marL="36068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pc="10" dirty="0">
                <a:latin typeface="Times New Roman"/>
                <a:cs typeface="Times New Roman"/>
              </a:rPr>
              <a:t>Same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as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the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</a:t>
            </a:r>
            <a:r>
              <a:rPr lang="en-US" spc="-15" dirty="0">
                <a:latin typeface="Times New Roman"/>
                <a:cs typeface="Times New Roman"/>
              </a:rPr>
              <a:t>ypical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35" dirty="0">
                <a:latin typeface="Times New Roman"/>
                <a:cs typeface="Times New Roman"/>
              </a:rPr>
              <a:t>C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if-then-else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semantics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and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342249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</a:t>
            </a:r>
            <a:r>
              <a:rPr lang="en-US" sz="2200" i="1" dirty="0" smtClean="0">
                <a:latin typeface="Courier"/>
                <a:cs typeface="Courier"/>
              </a:rPr>
              <a:t> for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486958"/>
            <a:ext cx="8229600" cy="2073307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for 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 = 0; 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 &lt; </a:t>
            </a:r>
            <a:r>
              <a:rPr lang="en-US" spc="10" dirty="0" err="1">
                <a:latin typeface="Times New Roman"/>
                <a:cs typeface="Times New Roman"/>
              </a:rPr>
              <a:t>maxIter</a:t>
            </a:r>
            <a:r>
              <a:rPr lang="en-US" spc="10" dirty="0">
                <a:latin typeface="Times New Roman"/>
                <a:cs typeface="Times New Roman"/>
              </a:rPr>
              <a:t>; ++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 err="1">
                <a:latin typeface="Times New Roman"/>
                <a:cs typeface="Times New Roman"/>
              </a:rPr>
              <a:t>recvLeft</a:t>
            </a:r>
            <a:r>
              <a:rPr lang="en-US" spc="10" dirty="0">
                <a:latin typeface="Times New Roman"/>
                <a:cs typeface="Times New Roman"/>
              </a:rPr>
              <a:t>[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num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>
                <a:latin typeface="Times New Roman"/>
                <a:cs typeface="Times New Roman"/>
              </a:rPr>
              <a:t>double </a:t>
            </a:r>
            <a:r>
              <a:rPr lang="en-US" spc="10" dirty="0">
                <a:latin typeface="Times New Roman"/>
                <a:cs typeface="Times New Roman"/>
              </a:rPr>
              <a:t>data[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])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computeKernel</a:t>
            </a:r>
            <a:r>
              <a:rPr lang="en-US" spc="10" dirty="0">
                <a:latin typeface="Times New Roman"/>
                <a:cs typeface="Times New Roman"/>
              </a:rPr>
              <a:t>(LEFT, data);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 err="1">
                <a:latin typeface="Times New Roman"/>
                <a:cs typeface="Times New Roman"/>
              </a:rPr>
              <a:t>recvRight</a:t>
            </a:r>
            <a:r>
              <a:rPr lang="en-US" spc="10" dirty="0">
                <a:latin typeface="Times New Roman"/>
                <a:cs typeface="Times New Roman"/>
              </a:rPr>
              <a:t>[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num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>
                <a:latin typeface="Times New Roman"/>
                <a:cs typeface="Times New Roman"/>
              </a:rPr>
              <a:t>double </a:t>
            </a:r>
            <a:r>
              <a:rPr lang="en-US" spc="10" dirty="0">
                <a:latin typeface="Times New Roman"/>
                <a:cs typeface="Times New Roman"/>
              </a:rPr>
              <a:t>data[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])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computeKernel</a:t>
            </a:r>
            <a:r>
              <a:rPr lang="en-US" spc="10" dirty="0">
                <a:latin typeface="Times New Roman"/>
                <a:cs typeface="Times New Roman"/>
              </a:rPr>
              <a:t>(RIGHT, data);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252298"/>
            <a:ext cx="8229600" cy="122229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3200" spc="20" dirty="0">
                <a:latin typeface="Times New Roman"/>
                <a:cs typeface="Times New Roman"/>
              </a:rPr>
              <a:t>The </a:t>
            </a:r>
            <a:r>
              <a:rPr lang="en-US" sz="3200" spc="110" dirty="0">
                <a:latin typeface="Times New Roman"/>
                <a:cs typeface="Times New Roman"/>
              </a:rPr>
              <a:t> </a:t>
            </a:r>
            <a:r>
              <a:rPr lang="en-US" sz="3200" i="1" spc="-95" dirty="0" smtClean="0">
                <a:latin typeface="Courier"/>
                <a:cs typeface="Courier"/>
              </a:rPr>
              <a:t>for </a:t>
            </a:r>
            <a:r>
              <a:rPr lang="en-US" sz="3200" spc="15" dirty="0" smtClean="0">
                <a:latin typeface="Times New Roman"/>
                <a:cs typeface="Times New Roman"/>
              </a:rPr>
              <a:t>construct</a:t>
            </a:r>
            <a:r>
              <a:rPr lang="en-US" sz="3200" spc="15" dirty="0">
                <a:latin typeface="Times New Roman"/>
                <a:cs typeface="Times New Roman"/>
              </a:rPr>
              <a:t>:</a:t>
            </a:r>
            <a:endParaRPr lang="en-US" sz="3200" dirty="0">
              <a:latin typeface="Times New Roman"/>
              <a:cs typeface="Times New Roman"/>
            </a:endParaRPr>
          </a:p>
          <a:p>
            <a:pPr marL="36068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pc="10" dirty="0" smtClean="0">
                <a:latin typeface="Times New Roman"/>
                <a:cs typeface="Times New Roman"/>
              </a:rPr>
              <a:t>Defines a sequenced </a:t>
            </a:r>
            <a:r>
              <a:rPr lang="en-US" i="1" spc="10" dirty="0" smtClean="0">
                <a:latin typeface="Courier"/>
                <a:cs typeface="Courier"/>
              </a:rPr>
              <a:t>for</a:t>
            </a:r>
            <a:r>
              <a:rPr lang="en-US" spc="10" dirty="0" smtClean="0">
                <a:latin typeface="Times New Roman"/>
                <a:cs typeface="Times New Roman"/>
              </a:rPr>
              <a:t> loop (like a sequential C for loop)</a:t>
            </a:r>
          </a:p>
          <a:p>
            <a:pPr marL="360680" indent="-171450">
              <a:lnSpc>
                <a:spcPct val="100000"/>
              </a:lnSpc>
              <a:spcBef>
                <a:spcPts val="175"/>
              </a:spcBef>
              <a:buFont typeface="Wingdings" charset="2"/>
              <a:buChar char="Ø"/>
            </a:pPr>
            <a:r>
              <a:rPr lang="en-US" spc="10" dirty="0" smtClean="0">
                <a:latin typeface="Times New Roman"/>
                <a:cs typeface="Times New Roman"/>
              </a:rPr>
              <a:t>Once the body for the </a:t>
            </a:r>
            <a:r>
              <a:rPr lang="en-US" i="1" spc="10" dirty="0" err="1" smtClean="0">
                <a:latin typeface="Times New Roman"/>
                <a:cs typeface="Times New Roman"/>
              </a:rPr>
              <a:t>i</a:t>
            </a:r>
            <a:r>
              <a:rPr lang="en-US" spc="10" dirty="0" err="1" smtClean="0">
                <a:latin typeface="Times New Roman"/>
                <a:cs typeface="Times New Roman"/>
              </a:rPr>
              <a:t>th</a:t>
            </a:r>
            <a:r>
              <a:rPr lang="en-US" spc="10" dirty="0" smtClean="0">
                <a:latin typeface="Times New Roman"/>
                <a:cs typeface="Times New Roman"/>
              </a:rPr>
              <a:t> iteration completes, the </a:t>
            </a:r>
            <a:r>
              <a:rPr lang="en-US" i="1" spc="10" dirty="0" err="1" smtClean="0">
                <a:latin typeface="Times New Roman"/>
                <a:cs typeface="Times New Roman"/>
              </a:rPr>
              <a:t>i</a:t>
            </a:r>
            <a:r>
              <a:rPr lang="en-US" spc="10" dirty="0" smtClean="0">
                <a:latin typeface="Times New Roman"/>
                <a:cs typeface="Times New Roman"/>
              </a:rPr>
              <a:t> + 1 iteration is started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4560265"/>
            <a:ext cx="8229600" cy="6629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2800" i="1" spc="20" dirty="0" err="1" smtClean="0">
                <a:latin typeface="Courier"/>
                <a:cs typeface="Courier"/>
              </a:rPr>
              <a:t>iter</a:t>
            </a:r>
            <a:r>
              <a:rPr lang="en-US" sz="2800" spc="20" dirty="0" smtClean="0">
                <a:latin typeface="Times New Roman"/>
                <a:cs typeface="Times New Roman"/>
              </a:rPr>
              <a:t> must be defined in the class as a member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5197425"/>
            <a:ext cx="8229600" cy="1059551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class </a:t>
            </a:r>
            <a:r>
              <a:rPr lang="en-US" spc="10" dirty="0">
                <a:latin typeface="Times New Roman"/>
                <a:cs typeface="Times New Roman"/>
              </a:rPr>
              <a:t>Foo : </a:t>
            </a:r>
            <a:r>
              <a:rPr lang="en-US" b="1" spc="10" dirty="0">
                <a:latin typeface="Times New Roman"/>
                <a:cs typeface="Times New Roman"/>
              </a:rPr>
              <a:t>public </a:t>
            </a:r>
            <a:r>
              <a:rPr lang="en-US" spc="10" dirty="0" err="1">
                <a:latin typeface="Times New Roman"/>
                <a:cs typeface="Times New Roman"/>
              </a:rPr>
              <a:t>CBase</a:t>
            </a:r>
            <a:r>
              <a:rPr lang="en-US" spc="10" dirty="0">
                <a:latin typeface="Times New Roman"/>
                <a:cs typeface="Times New Roman"/>
              </a:rPr>
              <a:t> Foo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public</a:t>
            </a:r>
            <a:r>
              <a:rPr lang="en-US" spc="10" dirty="0">
                <a:latin typeface="Times New Roman"/>
                <a:cs typeface="Times New Roman"/>
              </a:rPr>
              <a:t>: 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iter</a:t>
            </a:r>
            <a:r>
              <a:rPr lang="en-US" spc="10" dirty="0">
                <a:latin typeface="Times New Roman"/>
                <a:cs typeface="Times New Roman"/>
              </a:rPr>
              <a:t>;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r>
              <a:rPr lang="en-US" spc="10" dirty="0">
                <a:latin typeface="Times New Roman"/>
                <a:cs typeface="Times New Roman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45999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47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while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2421117"/>
            <a:ext cx="8229600" cy="3752221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while 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spc="10" dirty="0" err="1">
                <a:latin typeface="Times New Roman"/>
                <a:cs typeface="Times New Roman"/>
              </a:rPr>
              <a:t>i</a:t>
            </a:r>
            <a:r>
              <a:rPr lang="en-US" spc="10" dirty="0">
                <a:latin typeface="Times New Roman"/>
                <a:cs typeface="Times New Roman"/>
              </a:rPr>
              <a:t> &lt; </a:t>
            </a:r>
            <a:r>
              <a:rPr lang="en-US" spc="10" dirty="0" err="1">
                <a:latin typeface="Times New Roman"/>
                <a:cs typeface="Times New Roman"/>
              </a:rPr>
              <a:t>numNeighbors</a:t>
            </a:r>
            <a:r>
              <a:rPr lang="en-US" spc="10" dirty="0">
                <a:latin typeface="Times New Roman"/>
                <a:cs typeface="Times New Roman"/>
              </a:rPr>
              <a:t>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 err="1">
                <a:latin typeface="Times New Roman"/>
                <a:cs typeface="Times New Roman"/>
              </a:rPr>
              <a:t>recvData</a:t>
            </a:r>
            <a:r>
              <a:rPr lang="en-US" spc="10" dirty="0">
                <a:latin typeface="Times New Roman"/>
                <a:cs typeface="Times New Roman"/>
              </a:rPr>
              <a:t>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>
                <a:latin typeface="Times New Roman"/>
                <a:cs typeface="Times New Roman"/>
              </a:rPr>
              <a:t>double </a:t>
            </a:r>
            <a:r>
              <a:rPr lang="en-US" spc="10" dirty="0">
                <a:latin typeface="Times New Roman"/>
                <a:cs typeface="Times New Roman"/>
              </a:rPr>
              <a:t>data[</a:t>
            </a:r>
            <a:r>
              <a:rPr lang="en-US" spc="10" dirty="0" err="1">
                <a:latin typeface="Times New Roman"/>
                <a:cs typeface="Times New Roman"/>
              </a:rPr>
              <a:t>len</a:t>
            </a:r>
            <a:r>
              <a:rPr lang="en-US" spc="10" dirty="0">
                <a:latin typeface="Times New Roman"/>
                <a:cs typeface="Times New Roman"/>
              </a:rPr>
              <a:t>])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     </a:t>
            </a:r>
            <a:r>
              <a:rPr lang="en-US" i="1" spc="10" dirty="0" smtClean="0">
                <a:latin typeface="Times New Roman"/>
                <a:cs typeface="Times New Roman"/>
              </a:rPr>
              <a:t>/</a:t>
            </a:r>
            <a:r>
              <a:rPr lang="en-US" i="1" spc="10" dirty="0">
                <a:latin typeface="Times New Roman"/>
                <a:cs typeface="Times New Roman"/>
              </a:rPr>
              <a:t>∗ do something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method1() </a:t>
            </a:r>
            <a:r>
              <a:rPr lang="en-US" i="1" spc="10" dirty="0">
                <a:latin typeface="Times New Roman"/>
                <a:cs typeface="Times New Roman"/>
              </a:rPr>
              <a:t>/∗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method2() </a:t>
            </a:r>
            <a:r>
              <a:rPr lang="en-US" i="1" spc="10" dirty="0">
                <a:latin typeface="Times New Roman"/>
                <a:cs typeface="Times New Roman"/>
              </a:rPr>
              <a:t>/∗ block2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spc="10" dirty="0" err="1">
                <a:latin typeface="Times New Roman"/>
                <a:cs typeface="Times New Roman"/>
              </a:rPr>
              <a:t>i</a:t>
            </a:r>
            <a:r>
              <a:rPr lang="en-US" spc="10" dirty="0">
                <a:latin typeface="Times New Roman"/>
                <a:cs typeface="Times New Roman"/>
              </a:rPr>
              <a:t>++; 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98823"/>
            <a:ext cx="8229600" cy="122229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895">
              <a:lnSpc>
                <a:spcPct val="100000"/>
              </a:lnSpc>
            </a:pPr>
            <a:r>
              <a:rPr lang="en-US" sz="3200" spc="20" dirty="0">
                <a:latin typeface="Times New Roman"/>
                <a:cs typeface="Times New Roman"/>
              </a:rPr>
              <a:t>The </a:t>
            </a:r>
            <a:r>
              <a:rPr lang="en-US" sz="3200" spc="110" dirty="0">
                <a:latin typeface="Times New Roman"/>
                <a:cs typeface="Times New Roman"/>
              </a:rPr>
              <a:t> </a:t>
            </a:r>
            <a:r>
              <a:rPr lang="en-US" sz="3200" i="1" spc="-95" dirty="0" smtClean="0">
                <a:latin typeface="Courier"/>
                <a:cs typeface="Courier"/>
              </a:rPr>
              <a:t>while </a:t>
            </a:r>
            <a:r>
              <a:rPr lang="en-US" sz="3200" spc="15" dirty="0">
                <a:latin typeface="Times New Roman"/>
                <a:cs typeface="Times New Roman"/>
              </a:rPr>
              <a:t>construct:</a:t>
            </a:r>
            <a:endParaRPr lang="en-US" sz="3200" dirty="0">
              <a:latin typeface="Times New Roman"/>
              <a:cs typeface="Times New Roman"/>
            </a:endParaRPr>
          </a:p>
          <a:p>
            <a:pPr marL="323850" indent="-171450">
              <a:lnSpc>
                <a:spcPct val="100000"/>
              </a:lnSpc>
              <a:spcBef>
                <a:spcPts val="285"/>
              </a:spcBef>
              <a:buFont typeface="Wingdings" charset="2"/>
              <a:buChar char="Ø"/>
            </a:pPr>
            <a:r>
              <a:rPr lang="en-US" spc="-15" dirty="0">
                <a:latin typeface="Times New Roman"/>
                <a:cs typeface="Times New Roman"/>
              </a:rPr>
              <a:t>Defines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sequenced  </a:t>
            </a:r>
            <a:r>
              <a:rPr lang="en-US" spc="-114" dirty="0">
                <a:latin typeface="Times New Roman"/>
                <a:cs typeface="Times New Roman"/>
              </a:rPr>
              <a:t> </a:t>
            </a:r>
            <a:r>
              <a:rPr lang="en-US" i="1" spc="-80" dirty="0">
                <a:latin typeface="Courier"/>
                <a:cs typeface="Courier"/>
              </a:rPr>
              <a:t>while</a:t>
            </a:r>
            <a:r>
              <a:rPr lang="en-US" spc="30" dirty="0">
                <a:latin typeface="Courier"/>
                <a:cs typeface="Courier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l</a:t>
            </a:r>
            <a:r>
              <a:rPr lang="en-US" spc="-5" dirty="0">
                <a:latin typeface="Times New Roman"/>
                <a:cs typeface="Times New Roman"/>
              </a:rPr>
              <a:t>o</a:t>
            </a:r>
            <a:r>
              <a:rPr lang="en-US" spc="5" dirty="0">
                <a:latin typeface="Times New Roman"/>
                <a:cs typeface="Times New Roman"/>
              </a:rPr>
              <a:t>op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(li</a:t>
            </a:r>
            <a:r>
              <a:rPr lang="en-US" spc="-40" dirty="0">
                <a:latin typeface="Times New Roman"/>
                <a:cs typeface="Times New Roman"/>
              </a:rPr>
              <a:t>k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sequential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35" dirty="0">
                <a:latin typeface="Times New Roman"/>
                <a:cs typeface="Times New Roman"/>
              </a:rPr>
              <a:t>C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25" dirty="0">
                <a:latin typeface="Times New Roman"/>
                <a:cs typeface="Times New Roman"/>
              </a:rPr>
              <a:t>while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l</a:t>
            </a:r>
            <a:r>
              <a:rPr lang="en-US" spc="-5" dirty="0">
                <a:latin typeface="Times New Roman"/>
                <a:cs typeface="Times New Roman"/>
              </a:rPr>
              <a:t>o</a:t>
            </a:r>
            <a:r>
              <a:rPr lang="en-US" spc="15" dirty="0">
                <a:latin typeface="Times New Roman"/>
                <a:cs typeface="Times New Roman"/>
              </a:rPr>
              <a:t>op)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894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3339353"/>
          </a:xfrm>
        </p:spPr>
        <p:txBody>
          <a:bodyPr>
            <a:normAutofit fontScale="85000" lnSpcReduction="10000"/>
          </a:bodyPr>
          <a:lstStyle/>
          <a:p>
            <a:pPr marL="320040">
              <a:spcBef>
                <a:spcPts val="0"/>
              </a:spcBef>
            </a:pPr>
            <a:r>
              <a:rPr lang="en-US" sz="3000" spc="20" dirty="0">
                <a:latin typeface="Times New Roman"/>
                <a:cs typeface="Times New Roman"/>
              </a:rPr>
              <a:t>The </a:t>
            </a:r>
            <a:r>
              <a:rPr lang="en-US" sz="3000" spc="110" dirty="0">
                <a:latin typeface="Times New Roman"/>
                <a:cs typeface="Times New Roman"/>
              </a:rPr>
              <a:t> </a:t>
            </a:r>
            <a:r>
              <a:rPr lang="en-US" sz="3000" spc="-95" dirty="0">
                <a:latin typeface="Courier"/>
                <a:cs typeface="Courier"/>
              </a:rPr>
              <a:t>overlap </a:t>
            </a:r>
            <a:r>
              <a:rPr lang="en-US" sz="3000" spc="15" dirty="0">
                <a:latin typeface="Times New Roman"/>
                <a:cs typeface="Times New Roman"/>
              </a:rPr>
              <a:t>construct:</a:t>
            </a:r>
            <a:endParaRPr lang="en-US" sz="3000" dirty="0">
              <a:latin typeface="Times New Roman"/>
              <a:cs typeface="Times New Roman"/>
            </a:endParaRP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25" dirty="0">
                <a:latin typeface="Times New Roman"/>
                <a:cs typeface="Times New Roman"/>
              </a:rPr>
              <a:t>By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default,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Structured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Dagger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defines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a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sequence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50" dirty="0">
                <a:latin typeface="Times New Roman"/>
                <a:cs typeface="Times New Roman"/>
              </a:rPr>
              <a:t>that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30" dirty="0">
                <a:latin typeface="Times New Roman"/>
                <a:cs typeface="Times New Roman"/>
              </a:rPr>
              <a:t>is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25" dirty="0">
                <a:latin typeface="Times New Roman"/>
                <a:cs typeface="Times New Roman"/>
              </a:rPr>
              <a:t>foll</a:t>
            </a:r>
            <a:r>
              <a:rPr lang="en-US" spc="-60" dirty="0">
                <a:latin typeface="Times New Roman"/>
                <a:cs typeface="Times New Roman"/>
              </a:rPr>
              <a:t>o</a:t>
            </a:r>
            <a:r>
              <a:rPr lang="en-US" spc="-75" dirty="0">
                <a:latin typeface="Times New Roman"/>
                <a:cs typeface="Times New Roman"/>
              </a:rPr>
              <a:t>w</a:t>
            </a:r>
            <a:r>
              <a:rPr lang="en-US" dirty="0">
                <a:latin typeface="Times New Roman"/>
                <a:cs typeface="Times New Roman"/>
              </a:rPr>
              <a:t>ed </a:t>
            </a:r>
            <a:r>
              <a:rPr lang="en-US" spc="-5" dirty="0" smtClean="0">
                <a:latin typeface="Times New Roman"/>
                <a:cs typeface="Times New Roman"/>
              </a:rPr>
              <a:t>sequentially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80" dirty="0">
                <a:latin typeface="Courier"/>
                <a:cs typeface="Courier"/>
              </a:rPr>
              <a:t>overlap</a:t>
            </a:r>
            <a:r>
              <a:rPr lang="en-US" spc="30" dirty="0">
                <a:latin typeface="Courier"/>
                <a:cs typeface="Courier"/>
              </a:rPr>
              <a:t> </a:t>
            </a:r>
            <a:r>
              <a:rPr lang="en-US" spc="-15" dirty="0">
                <a:latin typeface="Times New Roman"/>
                <a:cs typeface="Times New Roman"/>
              </a:rPr>
              <a:t>all</a:t>
            </a:r>
            <a:r>
              <a:rPr lang="en-US" spc="-50" dirty="0">
                <a:latin typeface="Times New Roman"/>
                <a:cs typeface="Times New Roman"/>
              </a:rPr>
              <a:t>o</a:t>
            </a:r>
            <a:r>
              <a:rPr lang="en-US" spc="-30" dirty="0">
                <a:latin typeface="Times New Roman"/>
                <a:cs typeface="Times New Roman"/>
              </a:rPr>
              <a:t>ws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multiple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inde</a:t>
            </a:r>
            <a:r>
              <a:rPr lang="en-US" spc="30" dirty="0">
                <a:latin typeface="Times New Roman"/>
                <a:cs typeface="Times New Roman"/>
              </a:rPr>
              <a:t>p</a:t>
            </a:r>
            <a:r>
              <a:rPr lang="en-US" spc="15" dirty="0">
                <a:latin typeface="Times New Roman"/>
                <a:cs typeface="Times New Roman"/>
              </a:rPr>
              <a:t>endent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5" dirty="0">
                <a:latin typeface="Times New Roman"/>
                <a:cs typeface="Times New Roman"/>
              </a:rPr>
              <a:t>clauses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5" dirty="0">
                <a:latin typeface="Times New Roman"/>
                <a:cs typeface="Times New Roman"/>
              </a:rPr>
              <a:t>to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execute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an</a:t>
            </a:r>
            <a:r>
              <a:rPr lang="en-US" spc="-45" dirty="0">
                <a:latin typeface="Times New Roman"/>
                <a:cs typeface="Times New Roman"/>
              </a:rPr>
              <a:t>y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-35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rder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30" dirty="0" smtClean="0">
                <a:latin typeface="Times New Roman"/>
                <a:cs typeface="Times New Roman"/>
              </a:rPr>
              <a:t>Any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15" dirty="0" smtClean="0">
                <a:latin typeface="Times New Roman"/>
                <a:cs typeface="Times New Roman"/>
              </a:rPr>
              <a:t>constructs</a:t>
            </a:r>
            <a:r>
              <a:rPr lang="en-US" spc="85" dirty="0" smtClean="0">
                <a:latin typeface="Times New Roman"/>
                <a:cs typeface="Times New Roman"/>
              </a:rPr>
              <a:t> </a:t>
            </a:r>
            <a:r>
              <a:rPr lang="en-US" spc="-20" dirty="0" smtClean="0">
                <a:latin typeface="Times New Roman"/>
                <a:cs typeface="Times New Roman"/>
              </a:rPr>
              <a:t>in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25" dirty="0" smtClean="0">
                <a:latin typeface="Times New Roman"/>
                <a:cs typeface="Times New Roman"/>
              </a:rPr>
              <a:t>the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35" dirty="0" smtClean="0">
                <a:latin typeface="Times New Roman"/>
                <a:cs typeface="Times New Roman"/>
              </a:rPr>
              <a:t>b</a:t>
            </a:r>
            <a:r>
              <a:rPr lang="en-US" spc="20" dirty="0" smtClean="0">
                <a:latin typeface="Times New Roman"/>
                <a:cs typeface="Times New Roman"/>
              </a:rPr>
              <a:t>o</a:t>
            </a:r>
            <a:r>
              <a:rPr lang="en-US" spc="-15" dirty="0" smtClean="0">
                <a:latin typeface="Times New Roman"/>
                <a:cs typeface="Times New Roman"/>
              </a:rPr>
              <a:t>dy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-20" dirty="0" smtClean="0">
                <a:latin typeface="Times New Roman"/>
                <a:cs typeface="Times New Roman"/>
              </a:rPr>
              <a:t>of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20" dirty="0" smtClean="0">
                <a:latin typeface="Times New Roman"/>
                <a:cs typeface="Times New Roman"/>
              </a:rPr>
              <a:t>an  </a:t>
            </a:r>
            <a:r>
              <a:rPr lang="en-US" spc="-120" dirty="0" smtClean="0">
                <a:latin typeface="Times New Roman"/>
                <a:cs typeface="Times New Roman"/>
              </a:rPr>
              <a:t> </a:t>
            </a:r>
            <a:r>
              <a:rPr lang="en-US" spc="-80" dirty="0" smtClean="0">
                <a:latin typeface="Courier"/>
                <a:cs typeface="Courier"/>
              </a:rPr>
              <a:t>overlap</a:t>
            </a:r>
            <a:r>
              <a:rPr lang="en-US" spc="30" dirty="0" smtClean="0">
                <a:latin typeface="Courier"/>
                <a:cs typeface="Courier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can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10" dirty="0" smtClean="0">
                <a:latin typeface="Times New Roman"/>
                <a:cs typeface="Times New Roman"/>
              </a:rPr>
              <a:t>hap</a:t>
            </a:r>
            <a:r>
              <a:rPr lang="en-US" spc="45" dirty="0" smtClean="0">
                <a:latin typeface="Times New Roman"/>
                <a:cs typeface="Times New Roman"/>
              </a:rPr>
              <a:t>p</a:t>
            </a:r>
            <a:r>
              <a:rPr lang="en-US" dirty="0" smtClean="0">
                <a:latin typeface="Times New Roman"/>
                <a:cs typeface="Times New Roman"/>
              </a:rPr>
              <a:t>en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-20" dirty="0" smtClean="0">
                <a:latin typeface="Times New Roman"/>
                <a:cs typeface="Times New Roman"/>
              </a:rPr>
              <a:t>in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20" dirty="0" smtClean="0">
                <a:latin typeface="Times New Roman"/>
                <a:cs typeface="Times New Roman"/>
              </a:rPr>
              <a:t>an</a:t>
            </a:r>
            <a:r>
              <a:rPr lang="en-US" spc="-45" dirty="0" smtClean="0">
                <a:latin typeface="Times New Roman"/>
                <a:cs typeface="Times New Roman"/>
              </a:rPr>
              <a:t>y</a:t>
            </a:r>
            <a:r>
              <a:rPr lang="en-US" spc="80" dirty="0" smtClean="0">
                <a:latin typeface="Times New Roman"/>
                <a:cs typeface="Times New Roman"/>
              </a:rPr>
              <a:t> </a:t>
            </a:r>
            <a:r>
              <a:rPr lang="en-US" spc="-35" dirty="0" smtClean="0">
                <a:latin typeface="Times New Roman"/>
                <a:cs typeface="Times New Roman"/>
              </a:rPr>
              <a:t>o</a:t>
            </a:r>
            <a:r>
              <a:rPr lang="en-US" dirty="0" smtClean="0">
                <a:latin typeface="Times New Roman"/>
                <a:cs typeface="Times New Roman"/>
              </a:rPr>
              <a:t>rder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pc="-25" dirty="0">
                <a:latin typeface="Times New Roman"/>
                <a:cs typeface="Times New Roman"/>
              </a:rPr>
              <a:t>An  </a:t>
            </a:r>
            <a:r>
              <a:rPr lang="en-US" spc="-120" dirty="0">
                <a:latin typeface="Times New Roman"/>
                <a:cs typeface="Times New Roman"/>
              </a:rPr>
              <a:t> </a:t>
            </a:r>
            <a:r>
              <a:rPr lang="en-US" spc="-80" dirty="0">
                <a:latin typeface="Courier"/>
                <a:cs typeface="Courier"/>
              </a:rPr>
              <a:t>overlap</a:t>
            </a:r>
            <a:r>
              <a:rPr lang="en-US" spc="30" dirty="0">
                <a:latin typeface="Courier"/>
                <a:cs typeface="Courier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finishes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sequence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when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a</a:t>
            </a:r>
            <a:r>
              <a:rPr lang="en-US" spc="-45" dirty="0">
                <a:latin typeface="Times New Roman"/>
                <a:cs typeface="Times New Roman"/>
              </a:rPr>
              <a:t>ll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the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statements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spc="15" dirty="0">
                <a:latin typeface="Times New Roman"/>
                <a:cs typeface="Times New Roman"/>
              </a:rPr>
              <a:t>it</a:t>
            </a:r>
            <a:r>
              <a:rPr lang="en-US" spc="8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are executed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dirty="0" smtClean="0">
                <a:latin typeface="Times New Roman"/>
                <a:cs typeface="Times New Roman"/>
              </a:rPr>
              <a:t>Syntax </a:t>
            </a:r>
            <a:r>
              <a:rPr lang="en-US" spc="-80" dirty="0">
                <a:latin typeface="Courier"/>
                <a:cs typeface="Courier"/>
              </a:rPr>
              <a:t>overlap </a:t>
            </a:r>
            <a:r>
              <a:rPr lang="en-US" spc="95" dirty="0">
                <a:latin typeface="Times New Roman"/>
                <a:cs typeface="Times New Roman"/>
              </a:rPr>
              <a:t>{</a:t>
            </a:r>
            <a:r>
              <a:rPr lang="en-US" i="1" spc="95" dirty="0">
                <a:latin typeface="Times New Roman"/>
                <a:cs typeface="Times New Roman"/>
              </a:rPr>
              <a:t> </a:t>
            </a:r>
            <a:r>
              <a:rPr lang="en-US" i="1" spc="20" dirty="0">
                <a:latin typeface="Times New Roman"/>
                <a:cs typeface="Times New Roman"/>
              </a:rPr>
              <a:t> </a:t>
            </a:r>
            <a:r>
              <a:rPr lang="en-US" spc="-80" dirty="0">
                <a:latin typeface="Courier"/>
                <a:cs typeface="Courier"/>
              </a:rPr>
              <a:t>/* </a:t>
            </a:r>
            <a:r>
              <a:rPr lang="en-US" spc="-80" dirty="0" err="1">
                <a:latin typeface="Courier"/>
                <a:cs typeface="Courier"/>
              </a:rPr>
              <a:t>sdag</a:t>
            </a:r>
            <a:r>
              <a:rPr lang="en-US" spc="-80" dirty="0">
                <a:latin typeface="Courier"/>
                <a:cs typeface="Courier"/>
              </a:rPr>
              <a:t> constructs */ </a:t>
            </a:r>
            <a:r>
              <a:rPr lang="en-US" spc="95" dirty="0" smtClean="0">
                <a:latin typeface="Times New Roman"/>
                <a:cs typeface="Times New Roman"/>
              </a:rPr>
              <a:t>}</a:t>
            </a:r>
            <a:endParaRPr lang="en-US" dirty="0">
              <a:latin typeface="Times New Roman"/>
              <a:cs typeface="Times New Roman"/>
            </a:endParaRPr>
          </a:p>
          <a:p>
            <a:pPr marL="459740" marR="12700" indent="0">
              <a:spcBef>
                <a:spcPts val="0"/>
              </a:spcBef>
              <a:buNone/>
            </a:pPr>
            <a:endParaRPr lang="en-US" dirty="0" smtClean="0">
              <a:latin typeface="Times New Roman"/>
              <a:cs typeface="Times New Roman"/>
            </a:endParaRPr>
          </a:p>
          <a:p>
            <a:pPr marL="459740" marR="12700" indent="0">
              <a:spcBef>
                <a:spcPts val="0"/>
              </a:spcBef>
              <a:buNone/>
            </a:pPr>
            <a:r>
              <a:rPr lang="en-US" sz="2600" dirty="0" smtClean="0">
                <a:latin typeface="Times New Roman"/>
                <a:cs typeface="Times New Roman"/>
              </a:rPr>
              <a:t>What are the possible execution sequences?</a:t>
            </a:r>
          </a:p>
          <a:p>
            <a:pPr marL="631190" marR="12700" indent="-171450">
              <a:spcBef>
                <a:spcPts val="0"/>
              </a:spcBef>
              <a:buFont typeface="Wingdings" charset="2"/>
              <a:buChar char="Ø"/>
            </a:pP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001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smtClean="0">
                <a:latin typeface="Courier"/>
                <a:cs typeface="Courier"/>
              </a:rPr>
              <a:t>overlap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332942"/>
            <a:ext cx="8229600" cy="2032000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70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i="1" spc="10" dirty="0">
                <a:latin typeface="Times New Roman"/>
                <a:cs typeface="Times New Roman"/>
              </a:rPr>
              <a:t>/∗ block1 ∗/ </a:t>
            </a:r>
            <a:r>
              <a:rPr lang="en-US" spc="10" dirty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overlap </a:t>
            </a:r>
            <a:r>
              <a:rPr lang="en-US" spc="1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i="1" spc="10" dirty="0">
                <a:latin typeface="Times New Roman"/>
                <a:cs typeface="Times New Roman"/>
              </a:rPr>
              <a:t>/∗ block2 ∗/ </a:t>
            </a:r>
            <a:r>
              <a:rPr lang="en-US" spc="10" dirty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entryMethod1[100](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ref </a:t>
            </a:r>
            <a:r>
              <a:rPr lang="en-US" spc="10" dirty="0" err="1">
                <a:latin typeface="Times New Roman"/>
                <a:cs typeface="Times New Roman"/>
              </a:rPr>
              <a:t>num</a:t>
            </a:r>
            <a:r>
              <a:rPr lang="en-US" spc="10" dirty="0">
                <a:latin typeface="Times New Roman"/>
                <a:cs typeface="Times New Roman"/>
              </a:rPr>
              <a:t>, 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b="1" spc="1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param1) </a:t>
            </a:r>
            <a:r>
              <a:rPr lang="en-US" i="1" spc="10" dirty="0">
                <a:latin typeface="Times New Roman"/>
                <a:cs typeface="Times New Roman"/>
              </a:rPr>
              <a:t>/∗ block3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    </a:t>
            </a:r>
            <a:r>
              <a:rPr lang="en-US" b="1" spc="10" dirty="0" smtClean="0">
                <a:latin typeface="Times New Roman"/>
                <a:cs typeface="Times New Roman"/>
              </a:rPr>
              <a:t>when </a:t>
            </a:r>
            <a:r>
              <a:rPr lang="en-US" spc="10" dirty="0">
                <a:latin typeface="Times New Roman"/>
                <a:cs typeface="Times New Roman"/>
              </a:rPr>
              <a:t>entryMethod2(</a:t>
            </a:r>
            <a:r>
              <a:rPr lang="en-US" b="1" spc="10" dirty="0">
                <a:latin typeface="Times New Roman"/>
                <a:cs typeface="Times New Roman"/>
              </a:rPr>
              <a:t>char </a:t>
            </a:r>
            <a:r>
              <a:rPr lang="en-US" spc="10" dirty="0" err="1">
                <a:latin typeface="Times New Roman"/>
                <a:cs typeface="Times New Roman"/>
              </a:rPr>
              <a:t>myChar</a:t>
            </a:r>
            <a:r>
              <a:rPr lang="en-US" spc="10" dirty="0">
                <a:latin typeface="Times New Roman"/>
                <a:cs typeface="Times New Roman"/>
              </a:rPr>
              <a:t>) </a:t>
            </a:r>
            <a:r>
              <a:rPr lang="en-US" i="1" spc="10" dirty="0">
                <a:latin typeface="Times New Roman"/>
                <a:cs typeface="Times New Roman"/>
              </a:rPr>
              <a:t>/∗ block4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smtClean="0">
                <a:latin typeface="Times New Roman"/>
                <a:cs typeface="Times New Roman"/>
              </a:rPr>
              <a:t>serial </a:t>
            </a:r>
            <a:r>
              <a:rPr lang="en-US" spc="10" dirty="0">
                <a:latin typeface="Times New Roman"/>
                <a:cs typeface="Times New Roman"/>
              </a:rPr>
              <a:t>{ </a:t>
            </a:r>
            <a:r>
              <a:rPr lang="en-US" i="1" spc="10" dirty="0">
                <a:latin typeface="Times New Roman"/>
                <a:cs typeface="Times New Roman"/>
              </a:rPr>
              <a:t>/∗ block5 ∗/ </a:t>
            </a:r>
            <a:r>
              <a:rPr lang="en-US" spc="10" dirty="0">
                <a:latin typeface="Times New Roman"/>
                <a:cs typeface="Times New Roman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81799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Illustration of a long “overlap”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2474928"/>
            <a:ext cx="4772213" cy="1923283"/>
          </a:xfrm>
        </p:spPr>
        <p:txBody>
          <a:bodyPr>
            <a:normAutofit/>
          </a:bodyPr>
          <a:lstStyle/>
          <a:p>
            <a:pPr marL="12700" marR="12700">
              <a:spcBef>
                <a:spcPts val="0"/>
              </a:spcBef>
            </a:pPr>
            <a:r>
              <a:rPr lang="en-US" sz="2300" spc="-5" dirty="0">
                <a:latin typeface="Times New Roman"/>
                <a:cs typeface="Times New Roman"/>
              </a:rPr>
              <a:t>Overlap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15" dirty="0">
                <a:latin typeface="Times New Roman"/>
                <a:cs typeface="Times New Roman"/>
              </a:rPr>
              <a:t>can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40" dirty="0">
                <a:latin typeface="Times New Roman"/>
                <a:cs typeface="Times New Roman"/>
              </a:rPr>
              <a:t>b</a:t>
            </a:r>
            <a:r>
              <a:rPr lang="en-US" sz="2300" spc="-5" dirty="0">
                <a:latin typeface="Times New Roman"/>
                <a:cs typeface="Times New Roman"/>
              </a:rPr>
              <a:t>e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dirty="0">
                <a:latin typeface="Times New Roman"/>
                <a:cs typeface="Times New Roman"/>
              </a:rPr>
              <a:t>used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35" dirty="0">
                <a:latin typeface="Times New Roman"/>
                <a:cs typeface="Times New Roman"/>
              </a:rPr>
              <a:t>to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spc="25" dirty="0">
                <a:latin typeface="Times New Roman"/>
                <a:cs typeface="Times New Roman"/>
              </a:rPr>
              <a:t>get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5" dirty="0">
                <a:latin typeface="Times New Roman"/>
                <a:cs typeface="Times New Roman"/>
              </a:rPr>
              <a:t>back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-10" dirty="0">
                <a:latin typeface="Times New Roman"/>
                <a:cs typeface="Times New Roman"/>
              </a:rPr>
              <a:t>some</a:t>
            </a:r>
            <a:r>
              <a:rPr lang="en-US" sz="2300" spc="-5" dirty="0">
                <a:latin typeface="Times New Roman"/>
                <a:cs typeface="Times New Roman"/>
              </a:rPr>
              <a:t> </a:t>
            </a:r>
            <a:r>
              <a:rPr lang="en-US" sz="2300" spc="-25" dirty="0">
                <a:latin typeface="Times New Roman"/>
                <a:cs typeface="Times New Roman"/>
              </a:rPr>
              <a:t>of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spc="30" dirty="0">
                <a:latin typeface="Times New Roman"/>
                <a:cs typeface="Times New Roman"/>
              </a:rPr>
              <a:t>the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-5" dirty="0">
                <a:latin typeface="Times New Roman"/>
                <a:cs typeface="Times New Roman"/>
              </a:rPr>
              <a:t>asynchrony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-5" dirty="0">
                <a:latin typeface="Times New Roman"/>
                <a:cs typeface="Times New Roman"/>
              </a:rPr>
              <a:t>within</a:t>
            </a:r>
            <a:r>
              <a:rPr lang="en-US" sz="2300" spc="90" dirty="0">
                <a:latin typeface="Times New Roman"/>
                <a:cs typeface="Times New Roman"/>
              </a:rPr>
              <a:t> </a:t>
            </a:r>
            <a:r>
              <a:rPr lang="en-US" sz="2300" spc="30" dirty="0">
                <a:latin typeface="Times New Roman"/>
                <a:cs typeface="Times New Roman"/>
              </a:rPr>
              <a:t>a</a:t>
            </a:r>
            <a:r>
              <a:rPr lang="en-US" sz="2300" spc="85" dirty="0">
                <a:latin typeface="Times New Roman"/>
                <a:cs typeface="Times New Roman"/>
              </a:rPr>
              <a:t> </a:t>
            </a:r>
            <a:r>
              <a:rPr lang="en-US" sz="2300" spc="-5" dirty="0" err="1">
                <a:latin typeface="Times New Roman"/>
                <a:cs typeface="Times New Roman"/>
              </a:rPr>
              <a:t>c</a:t>
            </a:r>
            <a:r>
              <a:rPr lang="en-US" sz="2300" spc="20" dirty="0" err="1">
                <a:latin typeface="Times New Roman"/>
                <a:cs typeface="Times New Roman"/>
              </a:rPr>
              <a:t>h</a:t>
            </a:r>
            <a:r>
              <a:rPr lang="en-US" sz="2300" spc="-15" dirty="0" err="1">
                <a:latin typeface="Times New Roman"/>
                <a:cs typeface="Times New Roman"/>
              </a:rPr>
              <a:t>a</a:t>
            </a:r>
            <a:r>
              <a:rPr lang="en-US" sz="2300" dirty="0" err="1">
                <a:latin typeface="Times New Roman"/>
                <a:cs typeface="Times New Roman"/>
              </a:rPr>
              <a:t>re</a:t>
            </a:r>
            <a:endParaRPr lang="en-US" sz="2300" dirty="0">
              <a:latin typeface="Times New Roman"/>
              <a:cs typeface="Times New Roman"/>
            </a:endParaRPr>
          </a:p>
          <a:p>
            <a:pPr marL="32385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25" dirty="0">
                <a:latin typeface="Times New Roman"/>
                <a:cs typeface="Times New Roman"/>
              </a:rPr>
              <a:t>But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it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30" dirty="0">
                <a:latin typeface="Times New Roman"/>
                <a:cs typeface="Times New Roman"/>
              </a:rPr>
              <a:t>is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constrained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marR="555625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dirty="0">
                <a:latin typeface="Times New Roman"/>
                <a:cs typeface="Times New Roman"/>
              </a:rPr>
              <a:t>Ma</a:t>
            </a:r>
            <a:r>
              <a:rPr lang="en-US" sz="1800" spc="-30" dirty="0">
                <a:latin typeface="Times New Roman"/>
                <a:cs typeface="Times New Roman"/>
              </a:rPr>
              <a:t>k</a:t>
            </a:r>
            <a:r>
              <a:rPr lang="en-US" sz="1800" spc="-5" dirty="0">
                <a:latin typeface="Times New Roman"/>
                <a:cs typeface="Times New Roman"/>
              </a:rPr>
              <a:t>es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f</a:t>
            </a:r>
            <a:r>
              <a:rPr lang="en-US" sz="1800" spc="-50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</a:t>
            </a:r>
            <a:r>
              <a:rPr lang="en-US" sz="1800" spc="-30" dirty="0">
                <a:latin typeface="Times New Roman"/>
                <a:cs typeface="Times New Roman"/>
              </a:rPr>
              <a:t>o</a:t>
            </a:r>
            <a:r>
              <a:rPr lang="en-US" sz="1800" dirty="0">
                <a:latin typeface="Times New Roman"/>
                <a:cs typeface="Times New Roman"/>
              </a:rPr>
              <a:t>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5" dirty="0">
                <a:latin typeface="Times New Roman"/>
                <a:cs typeface="Times New Roman"/>
              </a:rPr>
              <a:t>disciplined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rogramming,</a:t>
            </a:r>
          </a:p>
          <a:p>
            <a:pPr marL="525779" indent="-285750">
              <a:spcBef>
                <a:spcPts val="0"/>
              </a:spcBef>
              <a:buFont typeface="Wingdings" charset="2"/>
              <a:buChar char=""/>
            </a:pPr>
            <a:r>
              <a:rPr lang="en-US" sz="1600" spc="10" dirty="0" smtClean="0">
                <a:latin typeface="Times New Roman"/>
                <a:cs typeface="Times New Roman"/>
              </a:rPr>
              <a:t>with</a:t>
            </a:r>
            <a:r>
              <a:rPr lang="en-US" sz="1600" spc="80" dirty="0" smtClean="0">
                <a:latin typeface="Times New Roman"/>
                <a:cs typeface="Times New Roman"/>
              </a:rPr>
              <a:t> </a:t>
            </a:r>
            <a:r>
              <a:rPr lang="en-US" sz="1600" spc="-15" dirty="0">
                <a:latin typeface="Times New Roman"/>
                <a:cs typeface="Times New Roman"/>
              </a:rPr>
              <a:t>fe</a:t>
            </a:r>
            <a:r>
              <a:rPr lang="en-US" sz="1600" spc="-50" dirty="0">
                <a:latin typeface="Times New Roman"/>
                <a:cs typeface="Times New Roman"/>
              </a:rPr>
              <a:t>w</a:t>
            </a:r>
            <a:r>
              <a:rPr lang="en-US" sz="1600" spc="10" dirty="0">
                <a:latin typeface="Times New Roman"/>
                <a:cs typeface="Times New Roman"/>
              </a:rPr>
              <a:t>er</a:t>
            </a:r>
            <a:r>
              <a:rPr lang="en-US" sz="1600" spc="80" dirty="0">
                <a:latin typeface="Times New Roman"/>
                <a:cs typeface="Times New Roman"/>
              </a:rPr>
              <a:t> </a:t>
            </a:r>
            <a:r>
              <a:rPr lang="en-US" sz="1600" spc="15" dirty="0">
                <a:latin typeface="Times New Roman"/>
                <a:cs typeface="Times New Roman"/>
              </a:rPr>
              <a:t>race</a:t>
            </a:r>
            <a:r>
              <a:rPr lang="en-US" sz="1600" spc="80" dirty="0">
                <a:latin typeface="Times New Roman"/>
                <a:cs typeface="Times New Roman"/>
              </a:rPr>
              <a:t> </a:t>
            </a:r>
            <a:r>
              <a:rPr lang="en-US" sz="1600" spc="10" dirty="0" smtClean="0">
                <a:latin typeface="Times New Roman"/>
                <a:cs typeface="Times New Roman"/>
              </a:rPr>
              <a:t>conditions</a:t>
            </a:r>
            <a:endParaRPr lang="en-US" sz="1600" dirty="0">
              <a:latin typeface="Times New Roman"/>
              <a:cs typeface="Times New Roman"/>
            </a:endParaRPr>
          </a:p>
        </p:txBody>
      </p:sp>
      <p:sp>
        <p:nvSpPr>
          <p:cNvPr id="4" name="object 27"/>
          <p:cNvSpPr>
            <a:spLocks noChangeAspect="1"/>
          </p:cNvSpPr>
          <p:nvPr/>
        </p:nvSpPr>
        <p:spPr>
          <a:xfrm>
            <a:off x="5229412" y="856830"/>
            <a:ext cx="3457388" cy="51648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943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88352"/>
            <a:ext cx="8229600" cy="1942354"/>
          </a:xfrm>
        </p:spPr>
        <p:txBody>
          <a:bodyPr>
            <a:normAutofit/>
          </a:bodyPr>
          <a:lstStyle/>
          <a:p>
            <a:pPr marL="12700">
              <a:lnSpc>
                <a:spcPct val="110000"/>
              </a:lnSpc>
              <a:spcBef>
                <a:spcPts val="0"/>
              </a:spcBef>
            </a:pPr>
            <a:r>
              <a:rPr lang="en-US" sz="2000" spc="20" dirty="0">
                <a:latin typeface="Times New Roman"/>
                <a:cs typeface="Times New Roman"/>
              </a:rPr>
              <a:t>The </a:t>
            </a:r>
            <a:r>
              <a:rPr lang="en-US" sz="2000" spc="110" dirty="0">
                <a:latin typeface="Times New Roman"/>
                <a:cs typeface="Times New Roman"/>
              </a:rPr>
              <a:t> </a:t>
            </a:r>
            <a:r>
              <a:rPr lang="en-US" sz="2000" i="1" spc="-95" dirty="0" err="1">
                <a:latin typeface="Courier"/>
                <a:cs typeface="Courier"/>
              </a:rPr>
              <a:t>forall</a:t>
            </a:r>
            <a:r>
              <a:rPr lang="en-US" sz="2000" spc="-95" dirty="0">
                <a:latin typeface="Courier"/>
                <a:cs typeface="Courier"/>
              </a:rPr>
              <a:t> </a:t>
            </a:r>
            <a:r>
              <a:rPr lang="en-US" sz="2000" spc="15" dirty="0">
                <a:latin typeface="Times New Roman"/>
                <a:cs typeface="Times New Roman"/>
              </a:rPr>
              <a:t>construct:</a:t>
            </a:r>
            <a:endParaRPr lang="en-US" sz="2000" dirty="0">
              <a:latin typeface="Times New Roman"/>
              <a:cs typeface="Times New Roman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dirty="0">
                <a:latin typeface="Times New Roman"/>
                <a:cs typeface="Times New Roman"/>
              </a:rPr>
              <a:t>Has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“do-all”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semantics: </a:t>
            </a:r>
            <a:r>
              <a:rPr lang="en-US" sz="2000" spc="-55" dirty="0">
                <a:latin typeface="Times New Roman"/>
                <a:cs typeface="Times New Roman"/>
              </a:rPr>
              <a:t> </a:t>
            </a:r>
            <a:r>
              <a:rPr lang="en-US" sz="2000" spc="10" dirty="0">
                <a:latin typeface="Times New Roman"/>
                <a:cs typeface="Times New Roman"/>
              </a:rPr>
              <a:t>iterations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m</a:t>
            </a: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spc="-45" dirty="0">
                <a:latin typeface="Times New Roman"/>
                <a:cs typeface="Times New Roman"/>
              </a:rPr>
              <a:t>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execute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20" dirty="0">
                <a:latin typeface="Times New Roman"/>
                <a:cs typeface="Times New Roman"/>
              </a:rPr>
              <a:t>an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any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35" dirty="0">
                <a:latin typeface="Times New Roman"/>
                <a:cs typeface="Times New Roman"/>
              </a:rPr>
              <a:t>o</a:t>
            </a:r>
            <a:r>
              <a:rPr lang="en-US" sz="2000" dirty="0">
                <a:latin typeface="Times New Roman"/>
                <a:cs typeface="Times New Roman"/>
              </a:rPr>
              <a:t>rder</a:t>
            </a: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dirty="0">
                <a:latin typeface="Times New Roman"/>
                <a:cs typeface="Times New Roman"/>
              </a:rPr>
              <a:t>Syntax: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  <a:tabLst>
                <a:tab pos="1841500" algn="l"/>
              </a:tabLst>
            </a:pPr>
            <a:r>
              <a:rPr lang="en-US" sz="2000" spc="-80" dirty="0" smtClean="0">
                <a:latin typeface="Courier"/>
                <a:cs typeface="Courier"/>
              </a:rPr>
              <a:t>  </a:t>
            </a:r>
            <a:r>
              <a:rPr lang="en-US" sz="2000" i="1" spc="-80" dirty="0" err="1" smtClean="0">
                <a:latin typeface="Courier"/>
                <a:cs typeface="Courier"/>
              </a:rPr>
              <a:t>forall</a:t>
            </a:r>
            <a:r>
              <a:rPr lang="en-US" sz="2000" i="1" spc="-80" dirty="0" smtClean="0">
                <a:latin typeface="Courier"/>
                <a:cs typeface="Courier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[&lt;</a:t>
            </a:r>
            <a:r>
              <a:rPr lang="en-US" sz="2000" i="1" spc="-80" dirty="0" err="1">
                <a:latin typeface="Courier"/>
                <a:cs typeface="Courier"/>
              </a:rPr>
              <a:t>ident</a:t>
            </a:r>
            <a:r>
              <a:rPr lang="en-US" sz="2000" i="1" spc="-80" dirty="0">
                <a:latin typeface="Courier"/>
                <a:cs typeface="Courier"/>
              </a:rPr>
              <a:t>&gt;] (&lt;min&gt; :	&lt;max&gt;, &lt;stride&gt;) &lt;body&gt;</a:t>
            </a:r>
            <a:endParaRPr lang="en-US" sz="2000" i="1" dirty="0">
              <a:latin typeface="Courier"/>
              <a:cs typeface="Courier"/>
            </a:endParaRPr>
          </a:p>
          <a:p>
            <a:pPr marL="323850" indent="-171450">
              <a:lnSpc>
                <a:spcPct val="11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sz="2000" spc="25" dirty="0">
                <a:latin typeface="Times New Roman"/>
                <a:cs typeface="Times New Roman"/>
              </a:rPr>
              <a:t>The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5" dirty="0">
                <a:latin typeface="Times New Roman"/>
                <a:cs typeface="Times New Roman"/>
              </a:rPr>
              <a:t>range</a:t>
            </a:r>
            <a:r>
              <a:rPr lang="en-US" sz="2000" spc="85" dirty="0">
                <a:latin typeface="Times New Roman"/>
                <a:cs typeface="Times New Roman"/>
              </a:rPr>
              <a:t> </a:t>
            </a:r>
            <a:r>
              <a:rPr lang="en-US" sz="2000" spc="-15" dirty="0">
                <a:latin typeface="Times New Roman"/>
                <a:cs typeface="Times New Roman"/>
              </a:rPr>
              <a:t>from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&lt;min&gt;</a:t>
            </a:r>
            <a:r>
              <a:rPr lang="en-US" sz="2000" i="1" spc="30" dirty="0">
                <a:latin typeface="Courier"/>
                <a:cs typeface="Courier"/>
              </a:rPr>
              <a:t> </a:t>
            </a:r>
            <a:r>
              <a:rPr lang="en-US" sz="2000" spc="35" dirty="0">
                <a:latin typeface="Times New Roman"/>
                <a:cs typeface="Times New Roman"/>
              </a:rPr>
              <a:t>to  </a:t>
            </a:r>
            <a:r>
              <a:rPr lang="en-US" sz="2000" spc="-120" dirty="0">
                <a:latin typeface="Times New Roman"/>
                <a:cs typeface="Times New Roman"/>
              </a:rPr>
              <a:t> </a:t>
            </a:r>
            <a:r>
              <a:rPr lang="en-US" sz="2000" i="1" spc="-80" dirty="0">
                <a:latin typeface="Courier"/>
                <a:cs typeface="Courier"/>
              </a:rPr>
              <a:t>&lt;max&gt;</a:t>
            </a:r>
            <a:r>
              <a:rPr lang="en-US" sz="2000" i="1" spc="30" dirty="0">
                <a:latin typeface="Courier"/>
                <a:cs typeface="Courier"/>
              </a:rPr>
              <a:t> </a:t>
            </a:r>
            <a:r>
              <a:rPr lang="en-US" sz="2000" spc="-30" dirty="0">
                <a:latin typeface="Times New Roman"/>
                <a:cs typeface="Times New Roman"/>
              </a:rPr>
              <a:t>is</a:t>
            </a:r>
            <a:r>
              <a:rPr lang="en-US" sz="2000" spc="80" dirty="0">
                <a:latin typeface="Times New Roman"/>
                <a:cs typeface="Times New Roman"/>
              </a:rPr>
              <a:t> </a:t>
            </a:r>
            <a:r>
              <a:rPr lang="en-US" sz="2000" spc="-20" dirty="0">
                <a:latin typeface="Times New Roman"/>
                <a:cs typeface="Times New Roman"/>
              </a:rPr>
              <a:t>inclusive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001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Dagger</a:t>
            </a:r>
            <a:br>
              <a:rPr lang="en-US" dirty="0" smtClean="0"/>
            </a:br>
            <a:r>
              <a:rPr lang="en-US" sz="2200" dirty="0" smtClean="0"/>
              <a:t>The </a:t>
            </a:r>
            <a:r>
              <a:rPr lang="en-US" sz="2200" i="1" dirty="0" err="1" smtClean="0">
                <a:latin typeface="Courier"/>
                <a:cs typeface="Courier"/>
              </a:rPr>
              <a:t>forall</a:t>
            </a:r>
            <a:r>
              <a:rPr lang="en-US" sz="2200" i="1" dirty="0" smtClean="0">
                <a:latin typeface="Courier"/>
                <a:cs typeface="Courier"/>
              </a:rPr>
              <a:t> </a:t>
            </a:r>
            <a:r>
              <a:rPr lang="en-US" sz="2200" dirty="0" smtClean="0"/>
              <a:t>construct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660588"/>
            <a:ext cx="8229600" cy="1180352"/>
          </a:xfrm>
          <a:prstGeom prst="rect">
            <a:avLst/>
          </a:prstGeom>
          <a:solidFill>
            <a:srgbClr val="CCD1D9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84"/>
              </a:spcBef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</a:t>
            </a:r>
            <a:r>
              <a:rPr lang="en-US" b="1" spc="10" dirty="0" err="1" smtClean="0">
                <a:latin typeface="Times New Roman"/>
                <a:cs typeface="Times New Roman"/>
              </a:rPr>
              <a:t>forall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[block] (0 : </a:t>
            </a:r>
            <a:r>
              <a:rPr lang="en-US" spc="10" dirty="0" err="1">
                <a:latin typeface="Times New Roman"/>
                <a:cs typeface="Times New Roman"/>
              </a:rPr>
              <a:t>numBlocks</a:t>
            </a:r>
            <a:r>
              <a:rPr lang="en-US" spc="10" dirty="0">
                <a:latin typeface="Times New Roman"/>
                <a:cs typeface="Times New Roman"/>
              </a:rPr>
              <a:t> − 1, 1) {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b="1" spc="10" dirty="0" smtClean="0">
                <a:latin typeface="Times New Roman"/>
                <a:cs typeface="Times New Roman"/>
              </a:rPr>
              <a:t>        when</a:t>
            </a:r>
            <a:r>
              <a:rPr lang="en-US" spc="10" dirty="0" smtClean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method1[block](</a:t>
            </a:r>
            <a:r>
              <a:rPr lang="en-US" b="1" spc="10" dirty="0" err="1">
                <a:latin typeface="Times New Roman"/>
                <a:cs typeface="Times New Roman"/>
              </a:rPr>
              <a:t>int</a:t>
            </a:r>
            <a:r>
              <a:rPr lang="en-US" spc="10" dirty="0">
                <a:latin typeface="Times New Roman"/>
                <a:cs typeface="Times New Roman"/>
              </a:rPr>
              <a:t> ref, </a:t>
            </a:r>
            <a:r>
              <a:rPr lang="en-US" b="1" spc="10" dirty="0" err="1">
                <a:latin typeface="Times New Roman"/>
                <a:cs typeface="Times New Roman"/>
              </a:rPr>
              <a:t>bool</a:t>
            </a:r>
            <a:r>
              <a:rPr lang="en-US" spc="10" dirty="0">
                <a:latin typeface="Times New Roman"/>
                <a:cs typeface="Times New Roman"/>
              </a:rPr>
              <a:t> </a:t>
            </a:r>
            <a:r>
              <a:rPr lang="en-US" spc="10" dirty="0" err="1">
                <a:latin typeface="Times New Roman"/>
                <a:cs typeface="Times New Roman"/>
              </a:rPr>
              <a:t>someVal</a:t>
            </a:r>
            <a:r>
              <a:rPr lang="en-US" spc="10" dirty="0">
                <a:latin typeface="Times New Roman"/>
                <a:cs typeface="Times New Roman"/>
              </a:rPr>
              <a:t>) </a:t>
            </a:r>
            <a:r>
              <a:rPr lang="en-US" i="1" spc="10" dirty="0">
                <a:latin typeface="Times New Roman"/>
                <a:cs typeface="Times New Roman"/>
              </a:rPr>
              <a:t>/∗ code block1 ∗/</a:t>
            </a:r>
          </a:p>
          <a:p>
            <a:pPr marL="0" indent="0">
              <a:spcBef>
                <a:spcPts val="484"/>
              </a:spcBef>
              <a:buNone/>
            </a:pPr>
            <a:r>
              <a:rPr lang="en-US" spc="10" dirty="0" smtClean="0">
                <a:latin typeface="Times New Roman"/>
                <a:cs typeface="Times New Roman"/>
              </a:rPr>
              <a:t>    }</a:t>
            </a:r>
            <a:endParaRPr lang="en-US" spc="10" dirty="0">
              <a:latin typeface="Times New Roman"/>
              <a:cs typeface="Times New Roman"/>
            </a:endParaRP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57200" y="4982879"/>
            <a:ext cx="8229600" cy="62006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tabLst>
                <a:tab pos="3175635" algn="l"/>
              </a:tabLst>
            </a:pPr>
            <a:r>
              <a:rPr lang="en-US" sz="4000" spc="-15" dirty="0">
                <a:latin typeface="Times New Roman"/>
                <a:cs typeface="Times New Roman"/>
              </a:rPr>
              <a:t>Assume </a:t>
            </a:r>
            <a:r>
              <a:rPr lang="en-US" sz="4000" spc="114" dirty="0">
                <a:latin typeface="Times New Roman"/>
                <a:cs typeface="Times New Roman"/>
              </a:rPr>
              <a:t> </a:t>
            </a:r>
            <a:r>
              <a:rPr lang="en-US" sz="4000" i="1" spc="-95" dirty="0">
                <a:latin typeface="Courier"/>
                <a:cs typeface="Courier"/>
              </a:rPr>
              <a:t>block</a:t>
            </a:r>
            <a:r>
              <a:rPr lang="en-US" sz="4000" spc="-95" dirty="0">
                <a:latin typeface="Courier"/>
                <a:cs typeface="Courier"/>
              </a:rPr>
              <a:t> </a:t>
            </a:r>
            <a:r>
              <a:rPr lang="en-US" sz="4000" spc="-30" dirty="0">
                <a:latin typeface="Times New Roman"/>
                <a:cs typeface="Times New Roman"/>
              </a:rPr>
              <a:t>is</a:t>
            </a:r>
            <a:r>
              <a:rPr lang="en-US" sz="4000" spc="85" dirty="0">
                <a:latin typeface="Times New Roman"/>
                <a:cs typeface="Times New Roman"/>
              </a:rPr>
              <a:t> </a:t>
            </a:r>
            <a:r>
              <a:rPr lang="en-US" sz="4000" spc="-5" dirty="0">
                <a:latin typeface="Times New Roman"/>
                <a:cs typeface="Times New Roman"/>
              </a:rPr>
              <a:t>decl</a:t>
            </a:r>
            <a:r>
              <a:rPr lang="en-US" sz="4000" spc="-35" dirty="0">
                <a:latin typeface="Times New Roman"/>
                <a:cs typeface="Times New Roman"/>
              </a:rPr>
              <a:t>a</a:t>
            </a:r>
            <a:r>
              <a:rPr lang="en-US" sz="4000" dirty="0">
                <a:latin typeface="Times New Roman"/>
                <a:cs typeface="Times New Roman"/>
              </a:rPr>
              <a:t>red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-20" dirty="0">
                <a:latin typeface="Times New Roman"/>
                <a:cs typeface="Times New Roman"/>
              </a:rPr>
              <a:t>in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30" dirty="0">
                <a:latin typeface="Times New Roman"/>
                <a:cs typeface="Times New Roman"/>
              </a:rPr>
              <a:t>the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-10" dirty="0">
                <a:latin typeface="Times New Roman"/>
                <a:cs typeface="Times New Roman"/>
              </a:rPr>
              <a:t>class</a:t>
            </a:r>
            <a:r>
              <a:rPr lang="en-US" sz="4000" spc="90" dirty="0">
                <a:latin typeface="Times New Roman"/>
                <a:cs typeface="Times New Roman"/>
              </a:rPr>
              <a:t> </a:t>
            </a:r>
            <a:r>
              <a:rPr lang="en-US" sz="4000" spc="5" dirty="0">
                <a:latin typeface="Times New Roman"/>
                <a:cs typeface="Times New Roman"/>
              </a:rPr>
              <a:t>as </a:t>
            </a:r>
            <a:r>
              <a:rPr lang="en-US" sz="4000" spc="110" dirty="0">
                <a:latin typeface="Times New Roman"/>
                <a:cs typeface="Times New Roman"/>
              </a:rPr>
              <a:t> </a:t>
            </a:r>
            <a:r>
              <a:rPr lang="en-US" sz="4000" i="1" spc="-95" dirty="0">
                <a:latin typeface="Courier"/>
                <a:cs typeface="Courier"/>
              </a:rPr>
              <a:t>public:	</a:t>
            </a:r>
            <a:r>
              <a:rPr lang="en-US" sz="4000" i="1" spc="-95" dirty="0" err="1">
                <a:latin typeface="Courier"/>
                <a:cs typeface="Courier"/>
              </a:rPr>
              <a:t>int</a:t>
            </a:r>
            <a:r>
              <a:rPr lang="en-US" sz="4000" i="1" spc="-90" dirty="0">
                <a:latin typeface="Courier"/>
                <a:cs typeface="Courier"/>
              </a:rPr>
              <a:t> </a:t>
            </a:r>
            <a:r>
              <a:rPr lang="en-US" sz="4000" i="1" spc="-95" dirty="0">
                <a:latin typeface="Courier"/>
                <a:cs typeface="Courier"/>
              </a:rPr>
              <a:t>block;</a:t>
            </a:r>
            <a:endParaRPr lang="en-US" sz="4000" i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75590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Harnessing Parallelism: Challenges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dirty="0" smtClean="0"/>
              <a:t>Programming Models: MPI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Highly successful</a:t>
            </a:r>
          </a:p>
          <a:p>
            <a:r>
              <a:rPr lang="en-US" dirty="0"/>
              <a:t>Universally used</a:t>
            </a:r>
          </a:p>
          <a:p>
            <a:r>
              <a:rPr lang="en-US" dirty="0"/>
              <a:t>Has supported application evolution from </a:t>
            </a:r>
            <a:r>
              <a:rPr lang="en-US" dirty="0" err="1"/>
              <a:t>gigascale</a:t>
            </a:r>
            <a:r>
              <a:rPr lang="en-US" dirty="0"/>
              <a:t> to </a:t>
            </a:r>
            <a:r>
              <a:rPr lang="en-US" dirty="0" err="1"/>
              <a:t>petascale</a:t>
            </a:r>
            <a:endParaRPr lang="en-US" dirty="0"/>
          </a:p>
          <a:p>
            <a:r>
              <a:rPr lang="en-US" dirty="0"/>
              <a:t>Library</a:t>
            </a:r>
          </a:p>
          <a:p>
            <a:r>
              <a:rPr lang="en-US" dirty="0"/>
              <a:t>Communication primitives</a:t>
            </a:r>
          </a:p>
          <a:p>
            <a:r>
              <a:rPr lang="en-US" dirty="0"/>
              <a:t>MPI does not directly support automated resource management (e.g. load balancing, fault tolerance, etc.)</a:t>
            </a:r>
          </a:p>
        </p:txBody>
      </p:sp>
    </p:spTree>
    <p:extLst>
      <p:ext uri="{BB962C8B-B14F-4D97-AF65-F5344CB8AC3E}">
        <p14:creationId xmlns:p14="http://schemas.microsoft.com/office/powerpoint/2010/main" val="87229407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>
                <a:solidFill>
                  <a:srgbClr val="CC0000"/>
                </a:solidFill>
                <a:latin typeface="Times New Roman"/>
                <a:cs typeface="Times New Roman"/>
              </a:rPr>
              <a:t>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1937"/>
            <a:ext cx="8229600" cy="4905022"/>
          </a:xfrm>
          <a:solidFill>
            <a:srgbClr val="CCD1D9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                </a:t>
            </a:r>
            <a:r>
              <a:rPr lang="en-US" b="1" dirty="0" err="1" smtClean="0"/>
              <a:t>mainmodule</a:t>
            </a:r>
            <a:r>
              <a:rPr lang="en-US" b="1" dirty="0" smtClean="0"/>
              <a:t> </a:t>
            </a:r>
            <a:r>
              <a:rPr lang="en-US" dirty="0"/>
              <a:t>prefix {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readonly</a:t>
            </a:r>
            <a:r>
              <a:rPr lang="en-US" b="1" dirty="0" smtClean="0"/>
              <a:t> </a:t>
            </a:r>
            <a:r>
              <a:rPr lang="en-US" dirty="0" err="1"/>
              <a:t>CProxy</a:t>
            </a:r>
            <a:r>
              <a:rPr lang="en-US" dirty="0"/>
              <a:t>  Main </a:t>
            </a:r>
            <a:r>
              <a:rPr lang="en-US" dirty="0" err="1"/>
              <a:t>mainProxy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readonly</a:t>
            </a:r>
            <a:r>
              <a:rPr lang="en-US" b="1" dirty="0" smtClean="0"/>
              <a:t>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numElements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mainchare</a:t>
            </a:r>
            <a:r>
              <a:rPr lang="en-US" b="1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∗  </a:t>
            </a:r>
            <a:r>
              <a:rPr lang="en-US" dirty="0" err="1"/>
              <a:t>msg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[</a:t>
            </a:r>
            <a:r>
              <a:rPr lang="en-US" dirty="0" err="1"/>
              <a:t>reductiontarget</a:t>
            </a:r>
            <a:r>
              <a:rPr lang="en-US" dirty="0"/>
              <a:t>] void </a:t>
            </a:r>
            <a:r>
              <a:rPr lang="en-US" dirty="0" err="1"/>
              <a:t>checkIn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array </a:t>
            </a:r>
            <a:r>
              <a:rPr lang="en-US" dirty="0"/>
              <a:t>[1D] Prefix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Prefix();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passValue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step, </a:t>
            </a:r>
            <a:r>
              <a:rPr lang="en-US" b="1" dirty="0"/>
              <a:t>unsigned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incomingValue</a:t>
            </a:r>
            <a:r>
              <a:rPr lang="en-US" dirty="0"/>
              <a:t>)</a:t>
            </a:r>
            <a:r>
              <a:rPr lang="en-US" dirty="0" smtClean="0"/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664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 smtClean="0">
                <a:solidFill>
                  <a:srgbClr val="CC0000"/>
                </a:solidFill>
                <a:latin typeface="Times New Roman"/>
                <a:cs typeface="Times New Roman"/>
              </a:rPr>
              <a:t>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4611"/>
            <a:ext cx="8229600" cy="4905022"/>
          </a:xfrm>
          <a:solidFill>
            <a:srgbClr val="CCD1D9"/>
          </a:solidFill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      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startPrefixCalculation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 smtClean="0"/>
              <a:t>                 </a:t>
            </a:r>
            <a:r>
              <a:rPr lang="en-US" b="1" dirty="0" smtClean="0"/>
              <a:t>for</a:t>
            </a:r>
            <a:r>
              <a:rPr lang="en-US" dirty="0"/>
              <a:t>(stage = 0; (1 &lt;&lt; stage) &lt; </a:t>
            </a:r>
            <a:r>
              <a:rPr lang="en-US" dirty="0" err="1"/>
              <a:t>numElements</a:t>
            </a:r>
            <a:r>
              <a:rPr lang="en-US" dirty="0"/>
              <a:t>; stage++) {</a:t>
            </a:r>
          </a:p>
          <a:p>
            <a:pPr marL="0" indent="0">
              <a:buNone/>
            </a:pPr>
            <a:r>
              <a:rPr lang="en-US" dirty="0" smtClean="0"/>
              <a:t>                    </a:t>
            </a:r>
            <a:r>
              <a:rPr lang="en-US" b="1" dirty="0" smtClean="0"/>
              <a:t>serial </a:t>
            </a:r>
            <a:r>
              <a:rPr lang="en-US" dirty="0"/>
              <a:t>”send  value” {</a:t>
            </a:r>
          </a:p>
          <a:p>
            <a:pPr marL="0" indent="0">
              <a:buNone/>
            </a:pPr>
            <a:r>
              <a:rPr lang="en-US" dirty="0" smtClean="0"/>
              <a:t>                       </a:t>
            </a:r>
            <a:r>
              <a:rPr lang="en-US" dirty="0" err="1" smtClean="0"/>
              <a:t>targetIndex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thisIndex</a:t>
            </a:r>
            <a:r>
              <a:rPr lang="en-US" dirty="0"/>
              <a:t> + (1&lt;&lt;stage);</a:t>
            </a:r>
          </a:p>
          <a:p>
            <a:pPr marL="0" indent="0">
              <a:buNone/>
            </a:pPr>
            <a:r>
              <a:rPr lang="en-US" dirty="0" smtClean="0"/>
              <a:t>                       </a:t>
            </a:r>
            <a:r>
              <a:rPr lang="en-US" b="1" dirty="0" smtClean="0"/>
              <a:t>if </a:t>
            </a:r>
            <a:r>
              <a:rPr lang="en-US" dirty="0"/>
              <a:t>(</a:t>
            </a:r>
            <a:r>
              <a:rPr lang="en-US" dirty="0" err="1"/>
              <a:t>targetIndex</a:t>
            </a:r>
            <a:r>
              <a:rPr lang="en-US" dirty="0"/>
              <a:t> &lt; </a:t>
            </a:r>
            <a:r>
              <a:rPr lang="en-US" dirty="0" err="1"/>
              <a:t>numElements</a:t>
            </a:r>
            <a:r>
              <a:rPr lang="en-US" dirty="0"/>
              <a:t>)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              </a:t>
            </a:r>
            <a:r>
              <a:rPr lang="en-US" dirty="0" err="1" smtClean="0"/>
              <a:t>thisProxy</a:t>
            </a:r>
            <a:r>
              <a:rPr lang="en-US" dirty="0" smtClean="0"/>
              <a:t>[</a:t>
            </a:r>
            <a:r>
              <a:rPr lang="en-US" dirty="0" err="1" smtClean="0"/>
              <a:t>targetIndex</a:t>
            </a:r>
            <a:r>
              <a:rPr lang="en-US" dirty="0" smtClean="0"/>
              <a:t>].</a:t>
            </a:r>
            <a:r>
              <a:rPr lang="en-US" dirty="0" err="1" smtClean="0"/>
              <a:t>passValue</a:t>
            </a:r>
            <a:r>
              <a:rPr lang="en-US" dirty="0" smtClean="0"/>
              <a:t>(stage, value);</a:t>
            </a:r>
          </a:p>
          <a:p>
            <a:pPr marL="0" indent="0">
              <a:buNone/>
            </a:pPr>
            <a:r>
              <a:rPr lang="en-US" dirty="0" smtClean="0"/>
              <a:t>    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</a:t>
            </a:r>
            <a:r>
              <a:rPr lang="en-US" b="1" dirty="0" smtClean="0"/>
              <a:t>if </a:t>
            </a:r>
            <a:r>
              <a:rPr lang="en-US" dirty="0"/>
              <a:t>(</a:t>
            </a:r>
            <a:r>
              <a:rPr lang="en-US" dirty="0" err="1"/>
              <a:t>thisIndex</a:t>
            </a:r>
            <a:r>
              <a:rPr lang="en-US" dirty="0"/>
              <a:t> &gt;= (1&lt;&lt;stage))</a:t>
            </a:r>
          </a:p>
          <a:p>
            <a:pPr marL="0" indent="0">
              <a:buNone/>
            </a:pPr>
            <a:r>
              <a:rPr lang="en-US" dirty="0" smtClean="0"/>
              <a:t>                       </a:t>
            </a:r>
            <a:r>
              <a:rPr lang="en-US" b="1" dirty="0" smtClean="0"/>
              <a:t>when </a:t>
            </a:r>
            <a:r>
              <a:rPr lang="en-US" dirty="0" err="1"/>
              <a:t>passValue</a:t>
            </a:r>
            <a:r>
              <a:rPr lang="en-US" dirty="0"/>
              <a:t>[stage] 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incoming  stage, unsigned </a:t>
            </a:r>
            <a:r>
              <a:rPr lang="en-US" dirty="0" err="1"/>
              <a:t>int</a:t>
            </a:r>
            <a:r>
              <a:rPr lang="en-US" dirty="0"/>
              <a:t> incoming  value) serial</a:t>
            </a:r>
          </a:p>
          <a:p>
            <a:pPr marL="0" indent="0">
              <a:buNone/>
            </a:pPr>
            <a:r>
              <a:rPr lang="en-US" dirty="0" smtClean="0"/>
              <a:t>                                 {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value </a:t>
            </a:r>
            <a:r>
              <a:rPr lang="en-US" dirty="0"/>
              <a:t>+= incoming  value;</a:t>
            </a:r>
          </a:p>
          <a:p>
            <a:pPr marL="0" indent="0">
              <a:buNone/>
            </a:pPr>
            <a:r>
              <a:rPr lang="en-US" dirty="0" smtClean="0"/>
              <a:t>        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</a:t>
            </a:r>
            <a:r>
              <a:rPr lang="en-US" b="1" dirty="0" smtClean="0"/>
              <a:t>serial </a:t>
            </a:r>
            <a:r>
              <a:rPr lang="en-US" dirty="0"/>
              <a:t>”done” {</a:t>
            </a:r>
          </a:p>
          <a:p>
            <a:pPr marL="0" indent="0">
              <a:buNone/>
            </a:pPr>
            <a:r>
              <a:rPr lang="en-US" dirty="0" smtClean="0"/>
              <a:t>                     contribute</a:t>
            </a:r>
            <a:r>
              <a:rPr lang="en-US" dirty="0"/>
              <a:t>(</a:t>
            </a:r>
            <a:r>
              <a:rPr lang="en-US" dirty="0" err="1"/>
              <a:t>CkCallback</a:t>
            </a:r>
            <a:r>
              <a:rPr lang="en-US" dirty="0"/>
              <a:t>(</a:t>
            </a:r>
            <a:r>
              <a:rPr lang="en-US" dirty="0" err="1"/>
              <a:t>CkReductionTarget</a:t>
            </a:r>
            <a:r>
              <a:rPr lang="en-US" dirty="0"/>
              <a:t>(Main, </a:t>
            </a:r>
            <a:r>
              <a:rPr lang="en-US" dirty="0" err="1"/>
              <a:t>checkIn</a:t>
            </a:r>
            <a:r>
              <a:rPr lang="en-US" dirty="0"/>
              <a:t>), </a:t>
            </a:r>
            <a:r>
              <a:rPr lang="en-US" dirty="0" err="1"/>
              <a:t>mainProxy</a:t>
            </a:r>
            <a:r>
              <a:rPr lang="en-US" dirty="0"/>
              <a:t>)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      }</a:t>
            </a:r>
          </a:p>
          <a:p>
            <a:pPr marL="0" indent="0">
              <a:buNone/>
            </a:pPr>
            <a:r>
              <a:rPr lang="en-US" dirty="0" smtClean="0"/>
              <a:t>            };</a:t>
            </a:r>
          </a:p>
          <a:p>
            <a:pPr marL="0" indent="0">
              <a:buNone/>
            </a:pPr>
            <a:r>
              <a:rPr lang="en-US" dirty="0" smtClean="0"/>
              <a:t>    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20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 smtClean="0">
                <a:solidFill>
                  <a:srgbClr val="CC0000"/>
                </a:solidFill>
                <a:latin typeface="Times New Roman"/>
                <a:cs typeface="Times New Roman"/>
              </a:rPr>
              <a:t>.</a:t>
            </a:r>
            <a:r>
              <a:rPr lang="en-US" spc="-10" dirty="0">
                <a:solidFill>
                  <a:srgbClr val="CC0000"/>
                </a:solidFill>
              </a:rPr>
              <a:t>C</a:t>
            </a:r>
            <a:r>
              <a:rPr lang="en-US" spc="114" dirty="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>
                <a:solidFill>
                  <a:srgbClr val="CC0000"/>
                </a:solidFill>
                <a:latin typeface="Times New Roman"/>
                <a:cs typeface="Times New Roman"/>
              </a:rPr>
              <a:t>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016"/>
            <a:ext cx="8229600" cy="5095522"/>
          </a:xfrm>
          <a:solidFill>
            <a:srgbClr val="CCD1D9"/>
          </a:solidFill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”</a:t>
            </a:r>
            <a:r>
              <a:rPr lang="en-US" dirty="0" err="1"/>
              <a:t>prefix.decl.h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&lt;</a:t>
            </a:r>
            <a:r>
              <a:rPr lang="en-US" dirty="0" err="1"/>
              <a:t>stdlib.h</a:t>
            </a:r>
            <a:r>
              <a:rPr lang="en-US" dirty="0"/>
              <a:t>&gt;</a:t>
            </a:r>
          </a:p>
          <a:p>
            <a:pPr marL="0" indent="0">
              <a:buNone/>
            </a:pPr>
            <a:r>
              <a:rPr lang="en-US" i="1" dirty="0"/>
              <a:t>/∗ </a:t>
            </a:r>
            <a:r>
              <a:rPr lang="en-US" i="1" dirty="0" err="1"/>
              <a:t>readonly</a:t>
            </a:r>
            <a:r>
              <a:rPr lang="en-US" i="1" dirty="0"/>
              <a:t> ∗/ </a:t>
            </a:r>
            <a:r>
              <a:rPr lang="en-US" dirty="0" err="1"/>
              <a:t>CProxy</a:t>
            </a:r>
            <a:r>
              <a:rPr lang="en-US" dirty="0"/>
              <a:t>  Main </a:t>
            </a:r>
            <a:r>
              <a:rPr lang="en-US" dirty="0" err="1"/>
              <a:t>mainProxy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i="1" dirty="0"/>
              <a:t>/∗ </a:t>
            </a:r>
            <a:r>
              <a:rPr lang="en-US" i="1" dirty="0" err="1"/>
              <a:t>readonly</a:t>
            </a:r>
            <a:r>
              <a:rPr lang="en-US" i="1" dirty="0"/>
              <a:t> ∗/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numElements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 </a:t>
            </a:r>
            <a:r>
              <a:rPr lang="en-US" dirty="0"/>
              <a:t>Main : </a:t>
            </a:r>
            <a:r>
              <a:rPr lang="en-US" b="1" dirty="0"/>
              <a:t>public </a:t>
            </a:r>
            <a:r>
              <a:rPr lang="en-US" dirty="0" err="1"/>
              <a:t>CBase</a:t>
            </a:r>
            <a:r>
              <a:rPr lang="en-US" dirty="0"/>
              <a:t>  Main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public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dirty="0" err="1" smtClean="0"/>
              <a:t>CProxy</a:t>
            </a:r>
            <a:r>
              <a:rPr lang="en-US" dirty="0" smtClean="0"/>
              <a:t>  </a:t>
            </a:r>
            <a:r>
              <a:rPr lang="en-US" dirty="0"/>
              <a:t>Prefix </a:t>
            </a:r>
            <a:r>
              <a:rPr lang="en-US" dirty="0" err="1"/>
              <a:t>prefixArray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Main</a:t>
            </a:r>
            <a:r>
              <a:rPr lang="en-US" dirty="0"/>
              <a:t>(</a:t>
            </a:r>
            <a:r>
              <a:rPr lang="en-US" dirty="0" err="1"/>
              <a:t>CkArgMsg</a:t>
            </a:r>
            <a:r>
              <a:rPr lang="en-US" dirty="0"/>
              <a:t>∗  </a:t>
            </a:r>
            <a:r>
              <a:rPr lang="en-US" dirty="0" err="1"/>
              <a:t>msg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if </a:t>
            </a:r>
            <a:r>
              <a:rPr lang="en-US" dirty="0"/>
              <a:t>(</a:t>
            </a:r>
            <a:r>
              <a:rPr lang="en-US" dirty="0" err="1"/>
              <a:t>msg</a:t>
            </a:r>
            <a:r>
              <a:rPr lang="en-US" dirty="0"/>
              <a:t>−&gt;</a:t>
            </a:r>
            <a:r>
              <a:rPr lang="en-US" dirty="0" err="1"/>
              <a:t>argc</a:t>
            </a:r>
            <a:r>
              <a:rPr lang="en-US" dirty="0"/>
              <a:t> &gt; 1) </a:t>
            </a:r>
            <a:r>
              <a:rPr lang="en-US" dirty="0" err="1"/>
              <a:t>numElements</a:t>
            </a:r>
            <a:r>
              <a:rPr lang="en-US" dirty="0"/>
              <a:t> = </a:t>
            </a:r>
            <a:r>
              <a:rPr lang="en-US" dirty="0" err="1"/>
              <a:t>atoi</a:t>
            </a:r>
            <a:r>
              <a:rPr lang="en-US" dirty="0"/>
              <a:t>(</a:t>
            </a:r>
            <a:r>
              <a:rPr lang="en-US" dirty="0" err="1"/>
              <a:t>msg</a:t>
            </a:r>
            <a:r>
              <a:rPr lang="en-US" dirty="0"/>
              <a:t>−&gt;</a:t>
            </a:r>
            <a:r>
              <a:rPr lang="en-US" dirty="0" err="1"/>
              <a:t>argv</a:t>
            </a:r>
            <a:r>
              <a:rPr lang="en-US" dirty="0"/>
              <a:t>[1]);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mainProxy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thisProxy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prefixArray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CProxy</a:t>
            </a:r>
            <a:r>
              <a:rPr lang="en-US" dirty="0"/>
              <a:t>  Prefix::</a:t>
            </a:r>
            <a:r>
              <a:rPr lang="en-US" dirty="0" err="1"/>
              <a:t>ckNew</a:t>
            </a:r>
            <a:r>
              <a:rPr lang="en-US" dirty="0"/>
              <a:t>(</a:t>
            </a:r>
            <a:r>
              <a:rPr lang="en-US" dirty="0" err="1"/>
              <a:t>numElements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prefixArray.startPrefixCalculation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Main</a:t>
            </a:r>
            <a:r>
              <a:rPr lang="en-US" dirty="0"/>
              <a:t>(</a:t>
            </a:r>
            <a:r>
              <a:rPr lang="en-US" dirty="0" err="1"/>
              <a:t>CkMigrateMessage</a:t>
            </a:r>
            <a:r>
              <a:rPr lang="en-US" dirty="0"/>
              <a:t>∗  </a:t>
            </a:r>
            <a:r>
              <a:rPr lang="en-US" dirty="0" err="1"/>
              <a:t>msg</a:t>
            </a:r>
            <a:r>
              <a:rPr lang="en-US" dirty="0"/>
              <a:t>) { 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    void </a:t>
            </a:r>
            <a:r>
              <a:rPr lang="en-US" dirty="0" err="1"/>
              <a:t>checkIn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CkExit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8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rallel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Prefix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0" dirty="0">
                <a:solidFill>
                  <a:srgbClr val="CC0000"/>
                </a:solidFill>
                <a:latin typeface="Times New Roman"/>
                <a:cs typeface="Times New Roman"/>
              </a:rPr>
              <a:t>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50" dirty="0">
                <a:solidFill>
                  <a:srgbClr val="CC0000"/>
                </a:solidFill>
                <a:latin typeface="Times New Roman"/>
                <a:cs typeface="Times New Roman"/>
              </a:rPr>
              <a:t>D</a:t>
            </a:r>
            <a:r>
              <a:rPr lang="en-US" spc="-140" dirty="0">
                <a:solidFill>
                  <a:srgbClr val="CC0000"/>
                </a:solidFill>
                <a:latin typeface="Times New Roman"/>
                <a:cs typeface="Times New Roman"/>
              </a:rPr>
              <a:t>A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G: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 smtClean="0">
                <a:solidFill>
                  <a:srgbClr val="CC0000"/>
                </a:solidFill>
                <a:latin typeface="Times New Roman"/>
                <a:cs typeface="Times New Roman"/>
              </a:rPr>
              <a:t>.</a:t>
            </a:r>
            <a:r>
              <a:rPr lang="en-US" spc="-10" dirty="0">
                <a:solidFill>
                  <a:srgbClr val="CC0000"/>
                </a:solidFill>
              </a:rPr>
              <a:t>C</a:t>
            </a:r>
            <a:r>
              <a:rPr lang="en-US" spc="114" dirty="0" smtClean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90" dirty="0" smtClean="0">
                <a:solidFill>
                  <a:srgbClr val="CC0000"/>
                </a:solidFill>
                <a:latin typeface="Times New Roman"/>
                <a:cs typeface="Times New Roman"/>
              </a:rPr>
              <a:t>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87095"/>
            <a:ext cx="8229600" cy="3505200"/>
          </a:xfrm>
          <a:solidFill>
            <a:srgbClr val="CCD1D9"/>
          </a:solidFill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class </a:t>
            </a:r>
            <a:r>
              <a:rPr lang="en-US" dirty="0"/>
              <a:t>Prefix : </a:t>
            </a:r>
            <a:r>
              <a:rPr lang="en-US" b="1" dirty="0"/>
              <a:t>public </a:t>
            </a:r>
            <a:r>
              <a:rPr lang="en-US" dirty="0" err="1"/>
              <a:t>CBase</a:t>
            </a:r>
            <a:r>
              <a:rPr lang="en-US" dirty="0"/>
              <a:t>  Prefix {</a:t>
            </a:r>
          </a:p>
          <a:p>
            <a:pPr marL="0" indent="0">
              <a:buNone/>
            </a:pPr>
            <a:r>
              <a:rPr lang="en-US" dirty="0" smtClean="0"/>
              <a:t>    Prefix  </a:t>
            </a:r>
            <a:r>
              <a:rPr lang="en-US" dirty="0"/>
              <a:t>SDAG  CODE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public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/>
              <a:t>stage, </a:t>
            </a:r>
            <a:r>
              <a:rPr lang="en-US" dirty="0" err="1"/>
              <a:t>targetIndex</a:t>
            </a:r>
            <a:r>
              <a:rPr lang="en-US" dirty="0"/>
              <a:t>, value;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    Prefix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srand</a:t>
            </a:r>
            <a:r>
              <a:rPr lang="en-US" dirty="0"/>
              <a:t>(</a:t>
            </a:r>
            <a:r>
              <a:rPr lang="en-US" dirty="0" err="1"/>
              <a:t>thisIndex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value </a:t>
            </a:r>
            <a:r>
              <a:rPr lang="en-US" dirty="0"/>
              <a:t>= rand() % 10; // Random positive </a:t>
            </a:r>
            <a:r>
              <a:rPr lang="en-US" dirty="0" err="1"/>
              <a:t>int</a:t>
            </a:r>
            <a:r>
              <a:rPr lang="en-US" dirty="0"/>
              <a:t> between 0 and 9 (inclusive)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Prefix</a:t>
            </a:r>
            <a:r>
              <a:rPr lang="en-US" dirty="0"/>
              <a:t>(</a:t>
            </a:r>
            <a:r>
              <a:rPr lang="en-US" dirty="0" err="1"/>
              <a:t>CkMigrateMessage</a:t>
            </a:r>
            <a:r>
              <a:rPr lang="en-US" dirty="0"/>
              <a:t> ∗</a:t>
            </a:r>
            <a:r>
              <a:rPr lang="en-US" dirty="0" err="1"/>
              <a:t>msg</a:t>
            </a:r>
            <a:r>
              <a:rPr lang="en-US" dirty="0"/>
              <a:t>) { 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};</a:t>
            </a:r>
          </a:p>
          <a:p>
            <a:pPr marL="0" indent="0">
              <a:buNone/>
            </a:pPr>
            <a:r>
              <a:rPr lang="en-US" b="1" dirty="0"/>
              <a:t>#include </a:t>
            </a:r>
            <a:r>
              <a:rPr lang="en-US" dirty="0"/>
              <a:t>”</a:t>
            </a:r>
            <a:r>
              <a:rPr lang="en-US" dirty="0" err="1"/>
              <a:t>prefix.def.h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4454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Stencil Codes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97769"/>
            <a:ext cx="8229600" cy="2476500"/>
          </a:xfrm>
        </p:spPr>
        <p:txBody>
          <a:bodyPr/>
          <a:lstStyle/>
          <a:p>
            <a:pPr marL="182245" marR="12700">
              <a:spcBef>
                <a:spcPts val="0"/>
              </a:spcBef>
            </a:pPr>
            <a:r>
              <a:rPr lang="en-US" dirty="0">
                <a:latin typeface="Times New Roman"/>
                <a:cs typeface="Times New Roman"/>
              </a:rPr>
              <a:t>Iterative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applications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spc="-15" dirty="0">
                <a:latin typeface="Times New Roman"/>
                <a:cs typeface="Times New Roman"/>
              </a:rPr>
              <a:t>where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</a:t>
            </a:r>
            <a:r>
              <a:rPr lang="en-US" spc="10" dirty="0">
                <a:latin typeface="Times New Roman"/>
                <a:cs typeface="Times New Roman"/>
              </a:rPr>
              <a:t>rr</a:t>
            </a:r>
            <a:r>
              <a:rPr lang="en-US" spc="-20" dirty="0">
                <a:latin typeface="Times New Roman"/>
                <a:cs typeface="Times New Roman"/>
              </a:rPr>
              <a:t>a</a:t>
            </a:r>
            <a:r>
              <a:rPr lang="en-US" spc="-50" dirty="0">
                <a:latin typeface="Times New Roman"/>
                <a:cs typeface="Times New Roman"/>
              </a:rPr>
              <a:t>y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elements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are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u</a:t>
            </a:r>
            <a:r>
              <a:rPr lang="en-US" spc="40" dirty="0">
                <a:latin typeface="Times New Roman"/>
                <a:cs typeface="Times New Roman"/>
              </a:rPr>
              <a:t>p</a:t>
            </a:r>
            <a:r>
              <a:rPr lang="en-US" spc="25" dirty="0">
                <a:latin typeface="Times New Roman"/>
                <a:cs typeface="Times New Roman"/>
              </a:rPr>
              <a:t>dated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acc</a:t>
            </a:r>
            <a:r>
              <a:rPr lang="en-US" spc="-25" dirty="0">
                <a:latin typeface="Times New Roman"/>
                <a:cs typeface="Times New Roman"/>
              </a:rPr>
              <a:t>o</a:t>
            </a:r>
            <a:r>
              <a:rPr lang="en-US" spc="-5" dirty="0">
                <a:latin typeface="Times New Roman"/>
                <a:cs typeface="Times New Roman"/>
              </a:rPr>
              <a:t>rding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35" dirty="0">
                <a:latin typeface="Times New Roman"/>
                <a:cs typeface="Times New Roman"/>
              </a:rPr>
              <a:t>to</a:t>
            </a:r>
            <a:r>
              <a:rPr lang="en-US" spc="2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some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45" dirty="0">
                <a:latin typeface="Times New Roman"/>
                <a:cs typeface="Times New Roman"/>
              </a:rPr>
              <a:t>fixed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pattern.</a:t>
            </a:r>
            <a:endParaRPr lang="en-US" dirty="0">
              <a:latin typeface="Times New Roman"/>
              <a:cs typeface="Times New Roman"/>
            </a:endParaRPr>
          </a:p>
          <a:p>
            <a:pPr marL="182245" marR="274320">
              <a:spcBef>
                <a:spcPts val="0"/>
              </a:spcBef>
            </a:pPr>
            <a:r>
              <a:rPr lang="en-US" spc="-15" dirty="0">
                <a:latin typeface="Times New Roman"/>
                <a:cs typeface="Times New Roman"/>
              </a:rPr>
              <a:t>Used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in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10" dirty="0">
                <a:latin typeface="Times New Roman"/>
                <a:cs typeface="Times New Roman"/>
              </a:rPr>
              <a:t>computational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simulations,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spc="-25" dirty="0">
                <a:latin typeface="Times New Roman"/>
                <a:cs typeface="Times New Roman"/>
              </a:rPr>
              <a:t>solving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20" dirty="0">
                <a:latin typeface="Times New Roman"/>
                <a:cs typeface="Times New Roman"/>
              </a:rPr>
              <a:t>p</a:t>
            </a:r>
            <a:r>
              <a:rPr lang="en-US" spc="-15" dirty="0">
                <a:latin typeface="Times New Roman"/>
                <a:cs typeface="Times New Roman"/>
              </a:rPr>
              <a:t>a</a:t>
            </a:r>
            <a:r>
              <a:rPr lang="en-US" spc="5" dirty="0">
                <a:latin typeface="Times New Roman"/>
                <a:cs typeface="Times New Roman"/>
              </a:rPr>
              <a:t>rtial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differential </a:t>
            </a:r>
            <a:r>
              <a:rPr lang="en-US" spc="5" dirty="0">
                <a:latin typeface="Times New Roman"/>
                <a:cs typeface="Times New Roman"/>
              </a:rPr>
              <a:t>equations,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5" dirty="0">
                <a:latin typeface="Times New Roman"/>
                <a:cs typeface="Times New Roman"/>
              </a:rPr>
              <a:t>Jacobi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55" dirty="0">
                <a:latin typeface="Times New Roman"/>
                <a:cs typeface="Times New Roman"/>
              </a:rPr>
              <a:t>k</a:t>
            </a:r>
            <a:r>
              <a:rPr lang="en-US" spc="-5" dirty="0">
                <a:latin typeface="Times New Roman"/>
                <a:cs typeface="Times New Roman"/>
              </a:rPr>
              <a:t>ernel,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15" dirty="0" err="1">
                <a:latin typeface="Times New Roman"/>
                <a:cs typeface="Times New Roman"/>
              </a:rPr>
              <a:t>GaussSeidel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me</a:t>
            </a:r>
            <a:r>
              <a:rPr lang="en-US" spc="30" dirty="0">
                <a:latin typeface="Times New Roman"/>
                <a:cs typeface="Times New Roman"/>
              </a:rPr>
              <a:t>t</a:t>
            </a:r>
            <a:r>
              <a:rPr lang="en-US" spc="55" dirty="0">
                <a:latin typeface="Times New Roman"/>
                <a:cs typeface="Times New Roman"/>
              </a:rPr>
              <a:t>h</a:t>
            </a:r>
            <a:r>
              <a:rPr lang="en-US" spc="20" dirty="0">
                <a:latin typeface="Times New Roman"/>
                <a:cs typeface="Times New Roman"/>
              </a:rPr>
              <a:t>o</a:t>
            </a:r>
            <a:r>
              <a:rPr lang="en-US" spc="15" dirty="0">
                <a:latin typeface="Times New Roman"/>
                <a:cs typeface="Times New Roman"/>
              </a:rPr>
              <a:t>d,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image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p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30" dirty="0">
                <a:latin typeface="Times New Roman"/>
                <a:cs typeface="Times New Roman"/>
              </a:rPr>
              <a:t>o</a:t>
            </a:r>
            <a:r>
              <a:rPr lang="en-US" spc="-10" dirty="0">
                <a:latin typeface="Times New Roman"/>
                <a:cs typeface="Times New Roman"/>
              </a:rPr>
              <a:t>cessing applications</a:t>
            </a:r>
            <a:r>
              <a:rPr lang="en-US" spc="95" dirty="0">
                <a:latin typeface="Times New Roman"/>
                <a:cs typeface="Times New Roman"/>
              </a:rPr>
              <a:t> </a:t>
            </a:r>
            <a:r>
              <a:rPr lang="en-US" spc="25" dirty="0">
                <a:latin typeface="Times New Roman"/>
                <a:cs typeface="Times New Roman"/>
              </a:rPr>
              <a:t>etc.</a:t>
            </a:r>
            <a:endParaRPr lang="en-US" dirty="0">
              <a:latin typeface="Times New Roman"/>
              <a:cs typeface="Times New Roman"/>
            </a:endParaRPr>
          </a:p>
          <a:p>
            <a:pPr marL="182245">
              <a:spcBef>
                <a:spcPts val="0"/>
              </a:spcBef>
            </a:pPr>
            <a:r>
              <a:rPr lang="en-US" dirty="0">
                <a:latin typeface="Times New Roman"/>
                <a:cs typeface="Times New Roman"/>
              </a:rPr>
              <a:t>Can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40" dirty="0">
                <a:latin typeface="Times New Roman"/>
                <a:cs typeface="Times New Roman"/>
              </a:rPr>
              <a:t>b</a:t>
            </a:r>
            <a:r>
              <a:rPr lang="en-US" spc="-5" dirty="0">
                <a:latin typeface="Times New Roman"/>
                <a:cs typeface="Times New Roman"/>
              </a:rPr>
              <a:t>e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>
                <a:latin typeface="Times New Roman"/>
                <a:cs typeface="Times New Roman"/>
              </a:rPr>
              <a:t>2D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45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r</a:t>
            </a:r>
            <a:r>
              <a:rPr lang="en-US" spc="85" dirty="0">
                <a:latin typeface="Times New Roman"/>
                <a:cs typeface="Times New Roman"/>
              </a:rPr>
              <a:t> </a:t>
            </a:r>
            <a:r>
              <a:rPr lang="en-US" spc="-10" dirty="0" smtClean="0">
                <a:latin typeface="Times New Roman"/>
                <a:cs typeface="Times New Roman"/>
              </a:rPr>
              <a:t>3D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59725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5-point Stencil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45197" b="-451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7490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5-point Stencil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28777" r="-28777"/>
          <a:stretch>
            <a:fillRect/>
          </a:stretch>
        </p:blipFill>
        <p:spPr>
          <a:xfrm>
            <a:off x="457200" y="1143000"/>
            <a:ext cx="8229600" cy="5235575"/>
          </a:xfrm>
        </p:spPr>
      </p:pic>
    </p:spTree>
    <p:extLst>
      <p:ext uri="{BB962C8B-B14F-4D97-AF65-F5344CB8AC3E}">
        <p14:creationId xmlns:p14="http://schemas.microsoft.com/office/powerpoint/2010/main" val="105667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5-point Stencil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5833" r="583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5429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Jacobi: </a:t>
            </a:r>
            <a:r>
              <a:rPr lang="en-US" spc="-7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CCD1D9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err="1"/>
              <a:t>mainmodule</a:t>
            </a:r>
            <a:r>
              <a:rPr lang="en-US" b="1" dirty="0"/>
              <a:t> </a:t>
            </a:r>
            <a:r>
              <a:rPr lang="en-US" dirty="0"/>
              <a:t>jacobi3d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err="1" smtClean="0"/>
              <a:t>readonly</a:t>
            </a:r>
            <a:r>
              <a:rPr lang="en-US" b="1" dirty="0" smtClean="0"/>
              <a:t> </a:t>
            </a:r>
            <a:r>
              <a:rPr lang="en-US" dirty="0" err="1"/>
              <a:t>CProxy</a:t>
            </a:r>
            <a:r>
              <a:rPr lang="en-US" dirty="0"/>
              <a:t> Main </a:t>
            </a:r>
            <a:r>
              <a:rPr lang="en-US" dirty="0" err="1"/>
              <a:t>mainProxy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   </a:t>
            </a:r>
            <a:r>
              <a:rPr lang="en-US" b="1" dirty="0" err="1" smtClean="0"/>
              <a:t>mainchare</a:t>
            </a:r>
            <a:r>
              <a:rPr lang="en-US" b="1" dirty="0" smtClean="0"/>
              <a:t> </a:t>
            </a:r>
            <a:r>
              <a:rPr lang="en-US" dirty="0"/>
              <a:t>Main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Main(</a:t>
            </a:r>
            <a:r>
              <a:rPr lang="en-US" dirty="0" err="1"/>
              <a:t>CkArgMsg</a:t>
            </a:r>
            <a:r>
              <a:rPr lang="en-US" dirty="0"/>
              <a:t> ∗m);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/>
              <a:t>done(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iterations);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array </a:t>
            </a:r>
            <a:r>
              <a:rPr lang="en-US" dirty="0"/>
              <a:t>[3D] Jacobi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Jacobi(</a:t>
            </a:r>
            <a:r>
              <a:rPr lang="en-US" b="1" dirty="0"/>
              <a:t>void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ref,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dir</a:t>
            </a:r>
            <a:r>
              <a:rPr lang="en-US" dirty="0"/>
              <a:t>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w,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h, </a:t>
            </a:r>
            <a:r>
              <a:rPr lang="en-US" b="1" dirty="0"/>
              <a:t>double </a:t>
            </a:r>
            <a:r>
              <a:rPr lang="en-US" dirty="0" err="1"/>
              <a:t>gh</a:t>
            </a:r>
            <a:r>
              <a:rPr lang="en-US" dirty="0"/>
              <a:t>[</a:t>
            </a:r>
            <a:r>
              <a:rPr lang="en-US" dirty="0" err="1"/>
              <a:t>w∗h</a:t>
            </a:r>
            <a:r>
              <a:rPr lang="en-US" dirty="0"/>
              <a:t>]);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dirty="0"/>
              <a:t>[</a:t>
            </a:r>
            <a:r>
              <a:rPr lang="en-US" dirty="0" err="1"/>
              <a:t>reductiontarget</a:t>
            </a:r>
            <a:r>
              <a:rPr lang="en-US" dirty="0"/>
              <a:t>] </a:t>
            </a:r>
            <a:r>
              <a:rPr lang="en-US" b="1" dirty="0"/>
              <a:t>void </a:t>
            </a:r>
            <a:r>
              <a:rPr lang="en-US" dirty="0" err="1"/>
              <a:t>checkConverged</a:t>
            </a:r>
            <a:r>
              <a:rPr lang="en-US" dirty="0"/>
              <a:t>(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/>
              <a:t>result);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entry </a:t>
            </a:r>
            <a:r>
              <a:rPr lang="en-US" b="1" dirty="0"/>
              <a:t>void </a:t>
            </a:r>
            <a:r>
              <a:rPr lang="en-US" dirty="0"/>
              <a:t>run() 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i="1" dirty="0" smtClean="0"/>
              <a:t>/</a:t>
            </a:r>
            <a:r>
              <a:rPr lang="en-US" i="1" dirty="0"/>
              <a:t>/ ... main loop (next slide) ...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};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41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21368"/>
          </a:xfrm>
        </p:spPr>
        <p:txBody>
          <a:bodyPr>
            <a:normAutofit fontScale="90000"/>
          </a:bodyPr>
          <a:lstStyle/>
          <a:p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Jacobi: </a:t>
            </a:r>
            <a:r>
              <a:rPr lang="en-US" spc="-7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78667"/>
            <a:ext cx="8229600" cy="5818386"/>
          </a:xfrm>
          <a:solidFill>
            <a:srgbClr val="CCD1D9"/>
          </a:solidFill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/>
              <a:t>entry void </a:t>
            </a:r>
            <a:r>
              <a:rPr lang="en-US" dirty="0"/>
              <a:t>run()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while </a:t>
            </a:r>
            <a:r>
              <a:rPr lang="en-US" dirty="0"/>
              <a:t>(!converged)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copyToBoundaries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/>
              <a:t>x = </a:t>
            </a:r>
            <a:r>
              <a:rPr lang="en-US" dirty="0" err="1"/>
              <a:t>thisIndex.x</a:t>
            </a:r>
            <a:r>
              <a:rPr lang="en-US" dirty="0"/>
              <a:t>, y = </a:t>
            </a:r>
            <a:r>
              <a:rPr lang="en-US" dirty="0" err="1"/>
              <a:t>thisIndex.y</a:t>
            </a:r>
            <a:r>
              <a:rPr lang="en-US" dirty="0"/>
              <a:t>, z = </a:t>
            </a:r>
            <a:r>
              <a:rPr lang="en-US" dirty="0" err="1"/>
              <a:t>thisIndex.z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bdX</a:t>
            </a:r>
            <a:r>
              <a:rPr lang="en-US" dirty="0"/>
              <a:t> = </a:t>
            </a:r>
            <a:r>
              <a:rPr lang="en-US" dirty="0" err="1"/>
              <a:t>blockDimX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 = </a:t>
            </a:r>
            <a:r>
              <a:rPr lang="en-US" dirty="0" err="1"/>
              <a:t>blockDimY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 = </a:t>
            </a:r>
            <a:r>
              <a:rPr lang="en-US" dirty="0" err="1"/>
              <a:t>blockDimZ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wrapX</a:t>
            </a:r>
            <a:r>
              <a:rPr lang="en-US" dirty="0"/>
              <a:t>(x−1),</a:t>
            </a:r>
            <a:r>
              <a:rPr lang="en-US" dirty="0" err="1"/>
              <a:t>y,z</a:t>
            </a:r>
            <a:r>
              <a:rPr lang="en-US" dirty="0"/>
              <a:t>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RIGHT,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rightGhost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wrapX</a:t>
            </a:r>
            <a:r>
              <a:rPr lang="en-US" dirty="0"/>
              <a:t>(x+1),</a:t>
            </a:r>
            <a:r>
              <a:rPr lang="en-US" dirty="0" err="1"/>
              <a:t>y,z</a:t>
            </a:r>
            <a:r>
              <a:rPr lang="en-US" dirty="0"/>
              <a:t>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LEFT,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leftGhost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x,wrapY</a:t>
            </a:r>
            <a:r>
              <a:rPr lang="en-US" dirty="0"/>
              <a:t>(y−1),z).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TOP,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topGhost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x,wrapY</a:t>
            </a:r>
            <a:r>
              <a:rPr lang="en-US" dirty="0"/>
              <a:t>(y+1),z).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BOTTOM,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bottomGhost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x,y,wrapZ</a:t>
            </a:r>
            <a:r>
              <a:rPr lang="en-US" dirty="0"/>
              <a:t>(z−1)).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BACK,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backGhost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x,y,wrapZ</a:t>
            </a:r>
            <a:r>
              <a:rPr lang="en-US" dirty="0"/>
              <a:t>(z+1)).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FRONT,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frontGhost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freeBoundaries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for </a:t>
            </a:r>
            <a:r>
              <a:rPr lang="en-US" dirty="0"/>
              <a:t>(</a:t>
            </a:r>
            <a:r>
              <a:rPr lang="en-US" dirty="0" err="1"/>
              <a:t>remoteCount</a:t>
            </a:r>
            <a:r>
              <a:rPr lang="en-US" dirty="0"/>
              <a:t> = 0; </a:t>
            </a:r>
            <a:r>
              <a:rPr lang="en-US" dirty="0" err="1"/>
              <a:t>remoteCount</a:t>
            </a:r>
            <a:r>
              <a:rPr lang="en-US" dirty="0"/>
              <a:t> &lt; 6; </a:t>
            </a:r>
            <a:r>
              <a:rPr lang="en-US" dirty="0" err="1"/>
              <a:t>remoteCount</a:t>
            </a:r>
            <a:r>
              <a:rPr lang="en-US" dirty="0"/>
              <a:t>++)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when </a:t>
            </a:r>
            <a:r>
              <a:rPr lang="en-US" dirty="0" err="1"/>
              <a:t>updateGhosts</a:t>
            </a:r>
            <a:r>
              <a:rPr lang="en-US" dirty="0"/>
              <a:t>[</a:t>
            </a:r>
            <a:r>
              <a:rPr lang="en-US" dirty="0" err="1"/>
              <a:t>iter</a:t>
            </a:r>
            <a:r>
              <a:rPr lang="en-US" dirty="0"/>
              <a:t>](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ref,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dir</a:t>
            </a:r>
            <a:r>
              <a:rPr lang="en-US" dirty="0"/>
              <a:t>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w,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h, </a:t>
            </a:r>
            <a:r>
              <a:rPr lang="en-US" b="1" dirty="0"/>
              <a:t>double </a:t>
            </a:r>
            <a:r>
              <a:rPr lang="en-US" dirty="0" err="1"/>
              <a:t>buf</a:t>
            </a:r>
            <a:r>
              <a:rPr lang="en-US" dirty="0"/>
              <a:t>[</a:t>
            </a:r>
            <a:r>
              <a:rPr lang="en-US" dirty="0" err="1"/>
              <a:t>w∗h</a:t>
            </a:r>
            <a:r>
              <a:rPr lang="en-US" dirty="0"/>
              <a:t>]) </a:t>
            </a:r>
            <a:r>
              <a:rPr lang="en-US" b="1" dirty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dirty="0" err="1" smtClean="0"/>
              <a:t>updateBoundary</a:t>
            </a:r>
            <a:r>
              <a:rPr lang="en-US" dirty="0"/>
              <a:t>(</a:t>
            </a:r>
            <a:r>
              <a:rPr lang="en-US" dirty="0" err="1"/>
              <a:t>dir</a:t>
            </a:r>
            <a:r>
              <a:rPr lang="en-US" dirty="0"/>
              <a:t>, w, h, </a:t>
            </a:r>
            <a:r>
              <a:rPr lang="en-US" dirty="0" err="1"/>
              <a:t>buf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double </a:t>
            </a:r>
            <a:r>
              <a:rPr lang="en-US" dirty="0"/>
              <a:t>error = </a:t>
            </a:r>
            <a:r>
              <a:rPr lang="en-US" dirty="0" err="1"/>
              <a:t>computeKernel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conv</a:t>
            </a:r>
            <a:r>
              <a:rPr lang="en-US" dirty="0"/>
              <a:t> = error &lt; DELTA;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CkCallback</a:t>
            </a:r>
            <a:r>
              <a:rPr lang="en-US" dirty="0" smtClean="0"/>
              <a:t> </a:t>
            </a:r>
            <a:r>
              <a:rPr lang="en-US" dirty="0" err="1"/>
              <a:t>cb</a:t>
            </a:r>
            <a:r>
              <a:rPr lang="en-US" dirty="0"/>
              <a:t>(</a:t>
            </a:r>
            <a:r>
              <a:rPr lang="en-US" dirty="0" err="1"/>
              <a:t>CkReductionTarget</a:t>
            </a:r>
            <a:r>
              <a:rPr lang="en-US" dirty="0"/>
              <a:t>(Jacobi, </a:t>
            </a:r>
            <a:r>
              <a:rPr lang="en-US" dirty="0" err="1"/>
              <a:t>checkConverged</a:t>
            </a:r>
            <a:r>
              <a:rPr lang="en-US" dirty="0"/>
              <a:t>), </a:t>
            </a:r>
            <a:r>
              <a:rPr lang="en-US" dirty="0" err="1"/>
              <a:t>thisProxy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contribute</a:t>
            </a:r>
            <a:r>
              <a:rPr lang="en-US" dirty="0"/>
              <a:t>(</a:t>
            </a:r>
            <a:r>
              <a:rPr lang="en-US" dirty="0" err="1"/>
              <a:t>sizeof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), &amp;</a:t>
            </a:r>
            <a:r>
              <a:rPr lang="en-US" dirty="0" err="1"/>
              <a:t>conv</a:t>
            </a:r>
            <a:r>
              <a:rPr lang="en-US" dirty="0"/>
              <a:t>, </a:t>
            </a:r>
            <a:r>
              <a:rPr lang="en-US" dirty="0" err="1"/>
              <a:t>CkReduction</a:t>
            </a:r>
            <a:r>
              <a:rPr lang="en-US" dirty="0"/>
              <a:t>::logical  and, </a:t>
            </a:r>
            <a:r>
              <a:rPr lang="en-US" dirty="0" err="1"/>
              <a:t>cb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when </a:t>
            </a:r>
            <a:r>
              <a:rPr lang="en-US" dirty="0" err="1"/>
              <a:t>checkConverged</a:t>
            </a:r>
            <a:r>
              <a:rPr lang="en-US" dirty="0"/>
              <a:t>(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/>
              <a:t>result)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if </a:t>
            </a:r>
            <a:r>
              <a:rPr lang="en-US" dirty="0"/>
              <a:t>(result) </a:t>
            </a:r>
            <a:r>
              <a:rPr lang="en-US" b="1" dirty="0"/>
              <a:t>serial </a:t>
            </a:r>
            <a:r>
              <a:rPr lang="en-US" dirty="0"/>
              <a:t>{ </a:t>
            </a:r>
            <a:r>
              <a:rPr lang="en-US" dirty="0" err="1"/>
              <a:t>mainProxy.done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); converged = </a:t>
            </a:r>
            <a:r>
              <a:rPr lang="en-US" b="1" dirty="0"/>
              <a:t>true</a:t>
            </a:r>
            <a:r>
              <a:rPr lang="en-US" dirty="0"/>
              <a:t>; }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serial </a:t>
            </a:r>
            <a:r>
              <a:rPr lang="en-US" dirty="0"/>
              <a:t>{ ++</a:t>
            </a:r>
            <a:r>
              <a:rPr lang="en-US" dirty="0" err="1"/>
              <a:t>iter</a:t>
            </a:r>
            <a:r>
              <a:rPr lang="en-US" dirty="0"/>
              <a:t>; }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463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423977"/>
            <a:ext cx="9144000" cy="61555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5100" baseline="30000" dirty="0">
                <a:latin typeface="Times New Roman"/>
                <a:cs typeface="Times New Roman"/>
              </a:rPr>
              <a:t>Charm++ builds upon a proven approach: objects</a:t>
            </a:r>
            <a:endParaRPr lang="en-US" sz="51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4062661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Jacobi: </a:t>
            </a:r>
            <a:r>
              <a:rPr lang="en-US" spc="-7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0" dirty="0">
                <a:solidFill>
                  <a:srgbClr val="CC0000"/>
                </a:solidFill>
                <a:latin typeface="Times New Roman"/>
                <a:cs typeface="Times New Roman"/>
              </a:rPr>
              <a:t>.ci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45" dirty="0">
                <a:solidFill>
                  <a:srgbClr val="CC0000"/>
                </a:solidFill>
                <a:latin typeface="Times New Roman"/>
                <a:cs typeface="Times New Roman"/>
              </a:rPr>
              <a:t>file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(with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b="1" spc="30" dirty="0">
                <a:solidFill>
                  <a:srgbClr val="CC0000"/>
                </a:solidFill>
                <a:latin typeface="Times New Roman"/>
                <a:cs typeface="Times New Roman"/>
              </a:rPr>
              <a:t>asynchronous</a:t>
            </a:r>
            <a:r>
              <a:rPr lang="en-US" b="1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15" dirty="0">
                <a:solidFill>
                  <a:srgbClr val="CC0000"/>
                </a:solidFill>
                <a:latin typeface="Times New Roman"/>
                <a:cs typeface="Times New Roman"/>
              </a:rPr>
              <a:t>reductions)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CCD1D9"/>
          </a:solidFill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b="1" dirty="0"/>
              <a:t>entry void </a:t>
            </a:r>
            <a:r>
              <a:rPr lang="en-US" dirty="0"/>
              <a:t>run()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while </a:t>
            </a:r>
            <a:r>
              <a:rPr lang="en-US" dirty="0"/>
              <a:t>(!converged) {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copyToBoundaries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/>
              <a:t>x = </a:t>
            </a:r>
            <a:r>
              <a:rPr lang="en-US" dirty="0" err="1"/>
              <a:t>thisIndex.x</a:t>
            </a:r>
            <a:r>
              <a:rPr lang="en-US" dirty="0"/>
              <a:t>, y = </a:t>
            </a:r>
            <a:r>
              <a:rPr lang="en-US" dirty="0" err="1"/>
              <a:t>thisIndex.y</a:t>
            </a:r>
            <a:r>
              <a:rPr lang="en-US" dirty="0"/>
              <a:t>, z = </a:t>
            </a:r>
            <a:r>
              <a:rPr lang="en-US" dirty="0" err="1"/>
              <a:t>thisIndex.z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bdX</a:t>
            </a:r>
            <a:r>
              <a:rPr lang="en-US" dirty="0"/>
              <a:t> = </a:t>
            </a:r>
            <a:r>
              <a:rPr lang="en-US" dirty="0" err="1"/>
              <a:t>blockDimX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 = </a:t>
            </a:r>
            <a:r>
              <a:rPr lang="en-US" dirty="0" err="1"/>
              <a:t>blockDimY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 = </a:t>
            </a:r>
            <a:r>
              <a:rPr lang="en-US" dirty="0" err="1"/>
              <a:t>blockDimZ</a:t>
            </a:r>
            <a:r>
              <a:rPr lang="en-US" dirty="0"/>
              <a:t>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wrapX</a:t>
            </a:r>
            <a:r>
              <a:rPr lang="en-US" dirty="0"/>
              <a:t>(x−1),</a:t>
            </a:r>
            <a:r>
              <a:rPr lang="en-US" dirty="0" err="1"/>
              <a:t>y,z</a:t>
            </a:r>
            <a:r>
              <a:rPr lang="en-US" dirty="0"/>
              <a:t>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RIGHT,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rightGhost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wrapX</a:t>
            </a:r>
            <a:r>
              <a:rPr lang="en-US" dirty="0"/>
              <a:t>(x+1),</a:t>
            </a:r>
            <a:r>
              <a:rPr lang="en-US" dirty="0" err="1"/>
              <a:t>y,z</a:t>
            </a:r>
            <a:r>
              <a:rPr lang="en-US" dirty="0"/>
              <a:t>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LEFT,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leftGhost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x,wrapY</a:t>
            </a:r>
            <a:r>
              <a:rPr lang="en-US" dirty="0"/>
              <a:t>(y−1),z).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TOP,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topGhost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x,wrapY</a:t>
            </a:r>
            <a:r>
              <a:rPr lang="en-US" dirty="0"/>
              <a:t>(y+1),z).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BOTTOM,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bdZ</a:t>
            </a:r>
            <a:r>
              <a:rPr lang="en-US" dirty="0"/>
              <a:t>, </a:t>
            </a:r>
            <a:r>
              <a:rPr lang="en-US" dirty="0" err="1"/>
              <a:t>bottomGhost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x,y,wrapZ</a:t>
            </a:r>
            <a:r>
              <a:rPr lang="en-US" dirty="0"/>
              <a:t>(z−1)).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BACK,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backGhost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thisProxy</a:t>
            </a:r>
            <a:r>
              <a:rPr lang="en-US" dirty="0"/>
              <a:t>(</a:t>
            </a:r>
            <a:r>
              <a:rPr lang="en-US" dirty="0" err="1"/>
              <a:t>x,y,wrapZ</a:t>
            </a:r>
            <a:r>
              <a:rPr lang="en-US" dirty="0"/>
              <a:t>(z+1)).</a:t>
            </a:r>
            <a:r>
              <a:rPr lang="en-US" dirty="0" err="1"/>
              <a:t>updateGhosts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, FRONT, </a:t>
            </a:r>
            <a:r>
              <a:rPr lang="en-US" dirty="0" err="1"/>
              <a:t>bdX</a:t>
            </a:r>
            <a:r>
              <a:rPr lang="en-US" dirty="0"/>
              <a:t>, </a:t>
            </a:r>
            <a:r>
              <a:rPr lang="en-US" dirty="0" err="1"/>
              <a:t>bdY</a:t>
            </a:r>
            <a:r>
              <a:rPr lang="en-US" dirty="0"/>
              <a:t>, </a:t>
            </a:r>
            <a:r>
              <a:rPr lang="en-US" dirty="0" err="1"/>
              <a:t>frontGhost</a:t>
            </a:r>
            <a:r>
              <a:rPr lang="en-US" dirty="0"/>
              <a:t>);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</a:t>
            </a:r>
            <a:r>
              <a:rPr lang="en-US" dirty="0" err="1" smtClean="0"/>
              <a:t>freeBoundaries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for </a:t>
            </a:r>
            <a:r>
              <a:rPr lang="en-US" dirty="0"/>
              <a:t>(</a:t>
            </a:r>
            <a:r>
              <a:rPr lang="en-US" dirty="0" err="1"/>
              <a:t>remoteCount</a:t>
            </a:r>
            <a:r>
              <a:rPr lang="en-US" dirty="0"/>
              <a:t> = 0; </a:t>
            </a:r>
            <a:r>
              <a:rPr lang="en-US" dirty="0" err="1"/>
              <a:t>remoteCount</a:t>
            </a:r>
            <a:r>
              <a:rPr lang="en-US" dirty="0"/>
              <a:t> &lt; 6; </a:t>
            </a:r>
            <a:r>
              <a:rPr lang="en-US" dirty="0" err="1"/>
              <a:t>remoteCount</a:t>
            </a:r>
            <a:r>
              <a:rPr lang="en-US" dirty="0"/>
              <a:t>++)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when </a:t>
            </a:r>
            <a:r>
              <a:rPr lang="en-US" dirty="0" err="1"/>
              <a:t>updateGhosts</a:t>
            </a:r>
            <a:r>
              <a:rPr lang="en-US" dirty="0"/>
              <a:t>[</a:t>
            </a:r>
            <a:r>
              <a:rPr lang="en-US" dirty="0" err="1"/>
              <a:t>iter</a:t>
            </a:r>
            <a:r>
              <a:rPr lang="en-US" dirty="0"/>
              <a:t>](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ref,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dir</a:t>
            </a:r>
            <a:r>
              <a:rPr lang="en-US" dirty="0"/>
              <a:t>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w,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h, </a:t>
            </a:r>
            <a:r>
              <a:rPr lang="en-US" b="1" dirty="0"/>
              <a:t>double </a:t>
            </a:r>
            <a:r>
              <a:rPr lang="en-US" dirty="0" err="1"/>
              <a:t>buf</a:t>
            </a:r>
            <a:r>
              <a:rPr lang="en-US" dirty="0"/>
              <a:t>[</a:t>
            </a:r>
            <a:r>
              <a:rPr lang="en-US" dirty="0" err="1"/>
              <a:t>w∗h</a:t>
            </a:r>
            <a:r>
              <a:rPr lang="en-US" dirty="0"/>
              <a:t>]) </a:t>
            </a:r>
            <a:r>
              <a:rPr lang="en-US" b="1" dirty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dirty="0" err="1" smtClean="0"/>
              <a:t>updateBoundary</a:t>
            </a:r>
            <a:r>
              <a:rPr lang="en-US" dirty="0"/>
              <a:t>(</a:t>
            </a:r>
            <a:r>
              <a:rPr lang="en-US" dirty="0" err="1"/>
              <a:t>dir</a:t>
            </a:r>
            <a:r>
              <a:rPr lang="en-US" dirty="0"/>
              <a:t>, w, h, </a:t>
            </a:r>
            <a:r>
              <a:rPr lang="en-US" dirty="0" err="1"/>
              <a:t>buf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double </a:t>
            </a:r>
            <a:r>
              <a:rPr lang="en-US" dirty="0"/>
              <a:t>error = </a:t>
            </a:r>
            <a:r>
              <a:rPr lang="en-US" dirty="0" err="1"/>
              <a:t>computeKernel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dirty="0" err="1"/>
              <a:t>conv</a:t>
            </a:r>
            <a:r>
              <a:rPr lang="en-US" dirty="0"/>
              <a:t> = error &lt; DELTA;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if 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 % 5 == 1)</a:t>
            </a:r>
          </a:p>
          <a:p>
            <a:pPr marL="0" indent="0">
              <a:buNone/>
            </a:pPr>
            <a:r>
              <a:rPr lang="en-US" dirty="0" smtClean="0"/>
              <a:t>            contribute</a:t>
            </a:r>
            <a:r>
              <a:rPr lang="en-US" dirty="0"/>
              <a:t>(</a:t>
            </a:r>
            <a:r>
              <a:rPr lang="en-US" b="1" dirty="0" err="1"/>
              <a:t>sizeof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), &amp;</a:t>
            </a:r>
            <a:r>
              <a:rPr lang="en-US" dirty="0" err="1"/>
              <a:t>conv</a:t>
            </a:r>
            <a:r>
              <a:rPr lang="en-US" dirty="0"/>
              <a:t>, </a:t>
            </a:r>
            <a:r>
              <a:rPr lang="en-US" dirty="0" err="1"/>
              <a:t>CkReduction</a:t>
            </a:r>
            <a:r>
              <a:rPr lang="en-US" dirty="0"/>
              <a:t>::logical  and, </a:t>
            </a:r>
            <a:r>
              <a:rPr lang="en-US" dirty="0" err="1"/>
              <a:t>CkCallback</a:t>
            </a:r>
            <a:r>
              <a:rPr lang="en-US" dirty="0"/>
              <a:t>(</a:t>
            </a:r>
            <a:r>
              <a:rPr lang="en-US" dirty="0" err="1"/>
              <a:t>CkReductionTarget</a:t>
            </a:r>
            <a:r>
              <a:rPr lang="en-US" dirty="0"/>
              <a:t>(Jacobi,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            </a:t>
            </a:r>
            <a:r>
              <a:rPr lang="en-US" dirty="0" err="1" smtClean="0"/>
              <a:t>checkConverged</a:t>
            </a:r>
            <a:r>
              <a:rPr lang="en-US" dirty="0"/>
              <a:t>), </a:t>
            </a:r>
            <a:r>
              <a:rPr lang="en-US" dirty="0" err="1"/>
              <a:t>thisProxy</a:t>
            </a:r>
            <a:r>
              <a:rPr lang="en-US" dirty="0"/>
              <a:t>));</a:t>
            </a:r>
          </a:p>
          <a:p>
            <a:pPr marL="0" indent="0">
              <a:buNone/>
            </a:pPr>
            <a:r>
              <a:rPr lang="en-US" dirty="0" smtClean="0"/>
              <a:t>        }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if </a:t>
            </a:r>
            <a:r>
              <a:rPr lang="en-US" dirty="0"/>
              <a:t>(++</a:t>
            </a:r>
            <a:r>
              <a:rPr lang="en-US" dirty="0" err="1"/>
              <a:t>iter</a:t>
            </a:r>
            <a:r>
              <a:rPr lang="en-US" dirty="0"/>
              <a:t> % 5 == 0)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when </a:t>
            </a:r>
            <a:r>
              <a:rPr lang="en-US" dirty="0" err="1"/>
              <a:t>checkConverged</a:t>
            </a:r>
            <a:r>
              <a:rPr lang="en-US" dirty="0"/>
              <a:t>(</a:t>
            </a:r>
            <a:r>
              <a:rPr lang="en-US" b="1" dirty="0" err="1"/>
              <a:t>bool</a:t>
            </a:r>
            <a:r>
              <a:rPr lang="en-US" b="1" dirty="0"/>
              <a:t> </a:t>
            </a:r>
            <a:r>
              <a:rPr lang="en-US" dirty="0"/>
              <a:t>result)</a:t>
            </a:r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b="1" dirty="0" smtClean="0"/>
              <a:t>if </a:t>
            </a:r>
            <a:r>
              <a:rPr lang="en-US" dirty="0"/>
              <a:t>(result) </a:t>
            </a:r>
            <a:r>
              <a:rPr lang="en-US" b="1" dirty="0"/>
              <a:t>serial </a:t>
            </a:r>
            <a:r>
              <a:rPr lang="en-US" dirty="0"/>
              <a:t>{ </a:t>
            </a:r>
            <a:r>
              <a:rPr lang="en-US" dirty="0" err="1"/>
              <a:t>mainProxy.done</a:t>
            </a:r>
            <a:r>
              <a:rPr lang="en-US" dirty="0"/>
              <a:t>(</a:t>
            </a:r>
            <a:r>
              <a:rPr lang="en-US" dirty="0" err="1"/>
              <a:t>iter</a:t>
            </a:r>
            <a:r>
              <a:rPr lang="en-US" dirty="0"/>
              <a:t>); converged = </a:t>
            </a:r>
            <a:r>
              <a:rPr lang="en-US" b="1" dirty="0"/>
              <a:t>true</a:t>
            </a:r>
            <a:r>
              <a:rPr lang="en-US" dirty="0"/>
              <a:t>; }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96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5368"/>
          </a:xfrm>
        </p:spPr>
        <p:txBody>
          <a:bodyPr>
            <a:normAutofit fontScale="90000"/>
          </a:bodyPr>
          <a:lstStyle/>
          <a:p>
            <a:pPr marL="12700">
              <a:lnSpc>
                <a:spcPct val="100000"/>
              </a:lnSpc>
            </a:pPr>
            <a:r>
              <a:rPr lang="en-US" spc="65" dirty="0">
                <a:solidFill>
                  <a:srgbClr val="CC0000"/>
                </a:solidFill>
                <a:latin typeface="Times New Roman"/>
                <a:cs typeface="Times New Roman"/>
              </a:rPr>
              <a:t>P</a:t>
            </a:r>
            <a:r>
              <a:rPr lang="en-US" spc="-40" dirty="0">
                <a:solidFill>
                  <a:srgbClr val="CC0000"/>
                </a:solidFill>
                <a:latin typeface="Times New Roman"/>
                <a:cs typeface="Times New Roman"/>
              </a:rPr>
              <a:t>o</a:t>
            </a:r>
            <a:r>
              <a:rPr lang="en-US" spc="-105" dirty="0">
                <a:solidFill>
                  <a:srgbClr val="CC0000"/>
                </a:solidFill>
                <a:latin typeface="Times New Roman"/>
                <a:cs typeface="Times New Roman"/>
              </a:rPr>
              <a:t>w</a:t>
            </a:r>
            <a:r>
              <a:rPr lang="en-US" spc="5" dirty="0">
                <a:solidFill>
                  <a:srgbClr val="CC0000"/>
                </a:solidFill>
                <a:latin typeface="Times New Roman"/>
                <a:cs typeface="Times New Roman"/>
              </a:rPr>
              <a:t>er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25" dirty="0">
                <a:solidFill>
                  <a:srgbClr val="CC0000"/>
                </a:solidFill>
                <a:latin typeface="Times New Roman"/>
                <a:cs typeface="Times New Roman"/>
              </a:rPr>
              <a:t>of</a:t>
            </a:r>
            <a:r>
              <a:rPr lang="en-US" spc="114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Asynchrony</a:t>
            </a:r>
            <a:r>
              <a:rPr lang="en-US" dirty="0">
                <a:latin typeface="Times New Roman"/>
                <a:cs typeface="Times New Roman"/>
              </a:rPr>
              <a:t/>
            </a:r>
            <a:br>
              <a:rPr lang="en-US" dirty="0">
                <a:latin typeface="Times New Roman"/>
                <a:cs typeface="Times New Roman"/>
              </a:rPr>
            </a:br>
            <a:r>
              <a:rPr lang="en-US" sz="2000" spc="0" dirty="0">
                <a:solidFill>
                  <a:srgbClr val="CC0000"/>
                </a:solidFill>
                <a:latin typeface="Times New Roman"/>
                <a:cs typeface="Times New Roman"/>
              </a:rPr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13527"/>
            <a:ext cx="8229600" cy="2199105"/>
          </a:xfrm>
        </p:spPr>
        <p:txBody>
          <a:bodyPr/>
          <a:lstStyle/>
          <a:p>
            <a:pPr marL="12700">
              <a:spcBef>
                <a:spcPts val="0"/>
              </a:spcBef>
            </a:pPr>
            <a:r>
              <a:rPr lang="en-US" spc="-10" dirty="0">
                <a:latin typeface="Times New Roman"/>
                <a:cs typeface="Times New Roman"/>
              </a:rPr>
              <a:t>Consider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30" dirty="0">
                <a:latin typeface="Times New Roman"/>
                <a:cs typeface="Times New Roman"/>
              </a:rPr>
              <a:t>the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30" dirty="0">
                <a:latin typeface="Times New Roman"/>
                <a:cs typeface="Times New Roman"/>
              </a:rPr>
              <a:t>foll</a:t>
            </a:r>
            <a:r>
              <a:rPr lang="en-US" spc="-70" dirty="0">
                <a:latin typeface="Times New Roman"/>
                <a:cs typeface="Times New Roman"/>
              </a:rPr>
              <a:t>o</a:t>
            </a:r>
            <a:r>
              <a:rPr lang="en-US" spc="-25" dirty="0">
                <a:latin typeface="Times New Roman"/>
                <a:cs typeface="Times New Roman"/>
              </a:rPr>
              <a:t>wing</a:t>
            </a:r>
            <a:r>
              <a:rPr lang="en-US" spc="90" dirty="0">
                <a:latin typeface="Times New Roman"/>
                <a:cs typeface="Times New Roman"/>
              </a:rPr>
              <a:t> </a:t>
            </a:r>
            <a:r>
              <a:rPr lang="en-US" spc="-20" dirty="0">
                <a:latin typeface="Times New Roman"/>
                <a:cs typeface="Times New Roman"/>
              </a:rPr>
              <a:t>p</a:t>
            </a:r>
            <a:r>
              <a:rPr lang="en-US" spc="-5" dirty="0">
                <a:latin typeface="Times New Roman"/>
                <a:cs typeface="Times New Roman"/>
              </a:rPr>
              <a:t>roblem:</a:t>
            </a:r>
            <a:endParaRPr lang="en-US" dirty="0">
              <a:latin typeface="Times New Roman"/>
              <a:cs typeface="Times New Roman"/>
            </a:endParaRPr>
          </a:p>
          <a:p>
            <a:pPr marL="323850" marR="52705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-65" dirty="0">
                <a:latin typeface="Times New Roman"/>
                <a:cs typeface="Times New Roman"/>
              </a:rPr>
              <a:t>A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5" dirty="0">
                <a:latin typeface="Times New Roman"/>
                <a:cs typeface="Times New Roman"/>
              </a:rPr>
              <a:t>l</a:t>
            </a:r>
            <a:r>
              <a:rPr lang="en-US" sz="1800" spc="-35" dirty="0">
                <a:latin typeface="Times New Roman"/>
                <a:cs typeface="Times New Roman"/>
              </a:rPr>
              <a:t>a</a:t>
            </a:r>
            <a:r>
              <a:rPr lang="en-US" sz="1800" dirty="0">
                <a:latin typeface="Times New Roman"/>
                <a:cs typeface="Times New Roman"/>
              </a:rPr>
              <a:t>rge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num</a:t>
            </a:r>
            <a:r>
              <a:rPr lang="en-US" sz="1800" spc="40" dirty="0">
                <a:latin typeface="Times New Roman"/>
                <a:cs typeface="Times New Roman"/>
              </a:rPr>
              <a:t>b</a:t>
            </a:r>
            <a:r>
              <a:rPr lang="en-US" sz="1800" dirty="0">
                <a:latin typeface="Times New Roman"/>
                <a:cs typeface="Times New Roman"/>
              </a:rPr>
              <a:t>er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45" dirty="0">
                <a:latin typeface="Times New Roman"/>
                <a:cs typeface="Times New Roman"/>
              </a:rPr>
              <a:t>k</a:t>
            </a:r>
            <a:r>
              <a:rPr lang="en-US" sz="1800" spc="-15" dirty="0">
                <a:latin typeface="Times New Roman"/>
                <a:cs typeface="Times New Roman"/>
              </a:rPr>
              <a:t>ey-value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pairs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distribu</a:t>
            </a:r>
            <a:r>
              <a:rPr lang="en-US" sz="1800" spc="35" dirty="0">
                <a:latin typeface="Times New Roman"/>
                <a:cs typeface="Times New Roman"/>
              </a:rPr>
              <a:t>te</a:t>
            </a:r>
            <a:r>
              <a:rPr lang="en-US" sz="1800" spc="10" dirty="0">
                <a:latin typeface="Times New Roman"/>
                <a:cs typeface="Times New Roman"/>
              </a:rPr>
              <a:t>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on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several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30" dirty="0">
                <a:latin typeface="Times New Roman"/>
                <a:cs typeface="Times New Roman"/>
              </a:rPr>
              <a:t>(h</a:t>
            </a:r>
            <a:r>
              <a:rPr lang="en-US" sz="1800" spc="10" dirty="0">
                <a:latin typeface="Times New Roman"/>
                <a:cs typeface="Times New Roman"/>
              </a:rPr>
              <a:t>undred)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r</a:t>
            </a:r>
            <a:r>
              <a:rPr lang="en-US" sz="1800" spc="25" dirty="0">
                <a:latin typeface="Times New Roman"/>
                <a:cs typeface="Times New Roman"/>
              </a:rPr>
              <a:t>o</a:t>
            </a:r>
            <a:r>
              <a:rPr lang="en-US" sz="1800" spc="-5" dirty="0">
                <a:latin typeface="Times New Roman"/>
                <a:cs typeface="Times New Roman"/>
              </a:rPr>
              <a:t>cess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-5" dirty="0">
                <a:latin typeface="Times New Roman"/>
                <a:cs typeface="Times New Roman"/>
              </a:rPr>
              <a:t>rs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(</a:t>
            </a:r>
            <a:r>
              <a:rPr lang="en-US" sz="1800" dirty="0">
                <a:latin typeface="Times New Roman"/>
                <a:cs typeface="Times New Roman"/>
              </a:rPr>
              <a:t>o</a:t>
            </a:r>
            <a:r>
              <a:rPr lang="en-US" sz="1800" spc="5" dirty="0">
                <a:latin typeface="Times New Roman"/>
                <a:cs typeface="Times New Roman"/>
              </a:rPr>
              <a:t>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 err="1">
                <a:latin typeface="Times New Roman"/>
                <a:cs typeface="Times New Roman"/>
              </a:rPr>
              <a:t>ch</a:t>
            </a:r>
            <a:r>
              <a:rPr lang="en-US" sz="1800" spc="-20" dirty="0" err="1">
                <a:latin typeface="Times New Roman"/>
                <a:cs typeface="Times New Roman"/>
              </a:rPr>
              <a:t>a</a:t>
            </a:r>
            <a:r>
              <a:rPr lang="en-US" sz="1800" spc="10" dirty="0" err="1">
                <a:latin typeface="Times New Roman"/>
                <a:cs typeface="Times New Roman"/>
              </a:rPr>
              <a:t>res</a:t>
            </a:r>
            <a:r>
              <a:rPr lang="en-US" sz="1800" spc="10" dirty="0">
                <a:latin typeface="Times New Roman"/>
                <a:cs typeface="Times New Roman"/>
              </a:rPr>
              <a:t>)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marR="137795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5" dirty="0">
                <a:latin typeface="Times New Roman"/>
                <a:cs typeface="Times New Roman"/>
              </a:rPr>
              <a:t>Each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 err="1">
                <a:latin typeface="Times New Roman"/>
                <a:cs typeface="Times New Roman"/>
              </a:rPr>
              <a:t>ch</a:t>
            </a:r>
            <a:r>
              <a:rPr lang="en-US" sz="1800" spc="-20" dirty="0" err="1">
                <a:latin typeface="Times New Roman"/>
                <a:cs typeface="Times New Roman"/>
              </a:rPr>
              <a:t>a</a:t>
            </a:r>
            <a:r>
              <a:rPr lang="en-US" sz="1800" dirty="0" err="1">
                <a:latin typeface="Times New Roman"/>
                <a:cs typeface="Times New Roman"/>
              </a:rPr>
              <a:t>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needs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to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get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some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subset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these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valu</a:t>
            </a:r>
            <a:r>
              <a:rPr lang="en-US" sz="1800" spc="-5" dirty="0">
                <a:latin typeface="Times New Roman"/>
                <a:cs typeface="Times New Roman"/>
              </a:rPr>
              <a:t>e</a:t>
            </a:r>
            <a:r>
              <a:rPr lang="en-US" sz="1800" spc="-10" dirty="0">
                <a:latin typeface="Times New Roman"/>
                <a:cs typeface="Times New Roman"/>
              </a:rPr>
              <a:t>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b</a:t>
            </a:r>
            <a:r>
              <a:rPr lang="en-US" sz="1800" spc="-15" dirty="0">
                <a:latin typeface="Times New Roman"/>
                <a:cs typeface="Times New Roman"/>
              </a:rPr>
              <a:t>ef</a:t>
            </a:r>
            <a:r>
              <a:rPr lang="en-US" sz="1800" spc="-45" dirty="0">
                <a:latin typeface="Times New Roman"/>
                <a:cs typeface="Times New Roman"/>
              </a:rPr>
              <a:t>o</a:t>
            </a:r>
            <a:r>
              <a:rPr lang="en-US" sz="1800" dirty="0">
                <a:latin typeface="Times New Roman"/>
                <a:cs typeface="Times New Roman"/>
              </a:rPr>
              <a:t>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they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can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p</a:t>
            </a:r>
            <a:r>
              <a:rPr lang="en-US" sz="1800" dirty="0">
                <a:latin typeface="Times New Roman"/>
                <a:cs typeface="Times New Roman"/>
              </a:rPr>
              <a:t>r</a:t>
            </a:r>
            <a:r>
              <a:rPr lang="en-US" sz="1800" spc="25" dirty="0">
                <a:latin typeface="Times New Roman"/>
                <a:cs typeface="Times New Roman"/>
              </a:rPr>
              <a:t>o</a:t>
            </a:r>
            <a:r>
              <a:rPr lang="en-US" sz="1800" dirty="0">
                <a:latin typeface="Times New Roman"/>
                <a:cs typeface="Times New Roman"/>
              </a:rPr>
              <a:t>ceed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35" dirty="0">
                <a:latin typeface="Times New Roman"/>
                <a:cs typeface="Times New Roman"/>
              </a:rPr>
              <a:t>to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next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phase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computation</a:t>
            </a:r>
            <a:endParaRPr lang="en-US" sz="1800" dirty="0">
              <a:latin typeface="Times New Roman"/>
              <a:cs typeface="Times New Roman"/>
            </a:endParaRPr>
          </a:p>
          <a:p>
            <a:pPr marL="323850" marR="12700" indent="-171450">
              <a:spcBef>
                <a:spcPts val="0"/>
              </a:spcBef>
              <a:buFont typeface="Wingdings" charset="2"/>
              <a:buChar char="Ø"/>
            </a:pP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0" dirty="0">
                <a:latin typeface="Times New Roman"/>
                <a:cs typeface="Times New Roman"/>
              </a:rPr>
              <a:t>set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of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45" dirty="0">
                <a:latin typeface="Times New Roman"/>
                <a:cs typeface="Times New Roman"/>
              </a:rPr>
              <a:t>k</a:t>
            </a:r>
            <a:r>
              <a:rPr lang="en-US" sz="1800" spc="-20" dirty="0">
                <a:latin typeface="Times New Roman"/>
                <a:cs typeface="Times New Roman"/>
              </a:rPr>
              <a:t>eys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needed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not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5" dirty="0">
                <a:latin typeface="Times New Roman"/>
                <a:cs typeface="Times New Roman"/>
              </a:rPr>
              <a:t>kn</a:t>
            </a:r>
            <a:r>
              <a:rPr lang="en-US" sz="1800" spc="-35" dirty="0">
                <a:latin typeface="Times New Roman"/>
                <a:cs typeface="Times New Roman"/>
              </a:rPr>
              <a:t>o</a:t>
            </a:r>
            <a:r>
              <a:rPr lang="en-US" sz="1800" spc="-20" dirty="0">
                <a:latin typeface="Times New Roman"/>
                <a:cs typeface="Times New Roman"/>
              </a:rPr>
              <a:t>wn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in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advance: </a:t>
            </a:r>
            <a:r>
              <a:rPr lang="en-US" sz="1800" spc="-55" dirty="0">
                <a:latin typeface="Times New Roman"/>
                <a:cs typeface="Times New Roman"/>
              </a:rPr>
              <a:t> </a:t>
            </a:r>
            <a:r>
              <a:rPr lang="en-US" sz="1800" spc="10" dirty="0">
                <a:latin typeface="Times New Roman"/>
                <a:cs typeface="Times New Roman"/>
              </a:rPr>
              <a:t>they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determined based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5" dirty="0">
                <a:latin typeface="Times New Roman"/>
                <a:cs typeface="Times New Roman"/>
              </a:rPr>
              <a:t>on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25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15" dirty="0">
                <a:latin typeface="Times New Roman"/>
                <a:cs typeface="Times New Roman"/>
              </a:rPr>
              <a:t>input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spc="40" dirty="0" smtClean="0">
                <a:latin typeface="Times New Roman"/>
                <a:cs typeface="Times New Roman"/>
              </a:rPr>
              <a:t>data</a:t>
            </a:r>
            <a:endParaRPr lang="en-US" sz="1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5581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pc="25" dirty="0">
                <a:solidFill>
                  <a:srgbClr val="CC0000"/>
                </a:solidFill>
                <a:latin typeface="Times New Roman"/>
                <a:cs typeface="Times New Roman"/>
              </a:rPr>
              <a:t>Structured</a:t>
            </a:r>
            <a:r>
              <a:rPr lang="en-US" spc="12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10" dirty="0">
                <a:solidFill>
                  <a:srgbClr val="CC0000"/>
                </a:solidFill>
                <a:latin typeface="Times New Roman"/>
                <a:cs typeface="Times New Roman"/>
              </a:rPr>
              <a:t>dagger</a:t>
            </a:r>
            <a:r>
              <a:rPr lang="en-US" spc="120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ver</a:t>
            </a:r>
            <a:r>
              <a:rPr lang="en-US" spc="-15" dirty="0">
                <a:solidFill>
                  <a:srgbClr val="CC0000"/>
                </a:solidFill>
                <a:latin typeface="Times New Roman"/>
                <a:cs typeface="Times New Roman"/>
              </a:rPr>
              <a:t>s</a:t>
            </a:r>
            <a:r>
              <a:rPr lang="en-US" spc="-20" dirty="0">
                <a:solidFill>
                  <a:srgbClr val="CC0000"/>
                </a:solidFill>
                <a:latin typeface="Times New Roman"/>
                <a:cs typeface="Times New Roman"/>
              </a:rPr>
              <a:t>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29106"/>
            <a:ext cx="8229600" cy="1864895"/>
          </a:xfrm>
          <a:solidFill>
            <a:srgbClr val="CCD1D9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entry void </a:t>
            </a:r>
            <a:r>
              <a:rPr lang="en-US" dirty="0" err="1"/>
              <a:t>retrieveValues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for 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n; </a:t>
            </a:r>
            <a:r>
              <a:rPr lang="en-US" dirty="0" err="1"/>
              <a:t>i</a:t>
            </a:r>
            <a:r>
              <a:rPr lang="en-US" dirty="0"/>
              <a:t>++) </a:t>
            </a:r>
            <a:r>
              <a:rPr lang="en-US" b="1" dirty="0"/>
              <a:t>serial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 smtClean="0"/>
              <a:t>        keys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i="1" dirty="0"/>
              <a:t>// compute </a:t>
            </a:r>
            <a:r>
              <a:rPr lang="en-US" i="1" dirty="0" err="1"/>
              <a:t>i’th</a:t>
            </a:r>
            <a:r>
              <a:rPr lang="en-US" i="1" dirty="0"/>
              <a:t> key;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keyValueProxy</a:t>
            </a:r>
            <a:r>
              <a:rPr lang="en-US" dirty="0"/>
              <a:t>[keys[</a:t>
            </a:r>
            <a:r>
              <a:rPr lang="en-US" dirty="0" err="1"/>
              <a:t>i</a:t>
            </a:r>
            <a:r>
              <a:rPr lang="en-US" dirty="0"/>
              <a:t>] / B].</a:t>
            </a:r>
            <a:r>
              <a:rPr lang="en-US" dirty="0" err="1"/>
              <a:t>requestValue</a:t>
            </a:r>
            <a:r>
              <a:rPr lang="en-US" dirty="0"/>
              <a:t>(keys[</a:t>
            </a:r>
            <a:r>
              <a:rPr lang="en-US" dirty="0" err="1"/>
              <a:t>i</a:t>
            </a:r>
            <a:r>
              <a:rPr lang="en-US" dirty="0"/>
              <a:t>], </a:t>
            </a:r>
            <a:r>
              <a:rPr lang="en-US" dirty="0" err="1"/>
              <a:t>thisProxy</a:t>
            </a:r>
            <a:r>
              <a:rPr lang="en-US" dirty="0"/>
              <a:t>, </a:t>
            </a:r>
            <a:r>
              <a:rPr lang="en-US" dirty="0" err="1"/>
              <a:t>i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    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900948"/>
            <a:ext cx="8229600" cy="1884946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for 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n; </a:t>
            </a:r>
            <a:r>
              <a:rPr lang="en-US" dirty="0" err="1"/>
              <a:t>i</a:t>
            </a:r>
            <a:r>
              <a:rPr lang="en-US" dirty="0"/>
              <a:t>++)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/>
              <a:t>when </a:t>
            </a:r>
            <a:r>
              <a:rPr lang="en-US" dirty="0"/>
              <a:t>response(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 err="1"/>
              <a:t>i</a:t>
            </a:r>
            <a:r>
              <a:rPr lang="en-US" dirty="0"/>
              <a:t>, </a:t>
            </a:r>
            <a:r>
              <a:rPr lang="en-US" dirty="0" err="1"/>
              <a:t>ValueType</a:t>
            </a:r>
            <a:r>
              <a:rPr lang="en-US" dirty="0"/>
              <a:t> value)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b="1" dirty="0" smtClean="0"/>
              <a:t>serial </a:t>
            </a:r>
            <a:r>
              <a:rPr lang="en-US" dirty="0"/>
              <a:t>{ values[</a:t>
            </a:r>
            <a:r>
              <a:rPr lang="en-US" dirty="0" err="1"/>
              <a:t>i</a:t>
            </a:r>
            <a:r>
              <a:rPr lang="en-US" dirty="0"/>
              <a:t>] = value; 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i="1" dirty="0" smtClean="0"/>
              <a:t>/</a:t>
            </a:r>
            <a:r>
              <a:rPr lang="en-US" i="1" dirty="0"/>
              <a:t>/ next phase of computation </a:t>
            </a:r>
            <a:r>
              <a:rPr lang="en-US" i="1" dirty="0" err="1"/>
              <a:t>thats</a:t>
            </a:r>
            <a:r>
              <a:rPr lang="en-US" i="1" dirty="0"/>
              <a:t> uses the keys and values.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892842"/>
            <a:ext cx="8229600" cy="1497263"/>
          </a:xfrm>
          <a:prstGeom prst="rect">
            <a:avLst/>
          </a:prstGeom>
          <a:solidFill>
            <a:srgbClr val="CCD1D9"/>
          </a:solidFill>
          <a:ln>
            <a:solidFill>
              <a:srgbClr val="292934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/>
              <a:t>KeyValueClass</a:t>
            </a:r>
            <a:r>
              <a:rPr lang="en-US" sz="2000" dirty="0"/>
              <a:t>::</a:t>
            </a:r>
            <a:r>
              <a:rPr lang="en-US" sz="2000" dirty="0" err="1"/>
              <a:t>requestValue</a:t>
            </a:r>
            <a:r>
              <a:rPr lang="en-US" sz="2000" dirty="0"/>
              <a:t>(</a:t>
            </a:r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dirty="0"/>
              <a:t>key, </a:t>
            </a:r>
            <a:r>
              <a:rPr lang="en-US" sz="2000" dirty="0" err="1"/>
              <a:t>CProxy</a:t>
            </a:r>
            <a:r>
              <a:rPr lang="en-US" sz="2000" dirty="0"/>
              <a:t> Client c, </a:t>
            </a:r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dirty="0"/>
              <a:t>ref) {</a:t>
            </a:r>
          </a:p>
          <a:p>
            <a:pPr marL="0" indent="0">
              <a:buNone/>
            </a:pPr>
            <a:r>
              <a:rPr lang="en-US" sz="2000" dirty="0" smtClean="0"/>
              <a:t>    </a:t>
            </a:r>
            <a:r>
              <a:rPr lang="en-US" sz="2000" dirty="0" err="1" smtClean="0"/>
              <a:t>ValueType</a:t>
            </a:r>
            <a:r>
              <a:rPr lang="en-US" sz="2000" dirty="0" smtClean="0"/>
              <a:t> </a:t>
            </a:r>
            <a:r>
              <a:rPr lang="en-US" sz="2000" dirty="0"/>
              <a:t>v = </a:t>
            </a:r>
            <a:r>
              <a:rPr lang="en-US" sz="2000" dirty="0" err="1"/>
              <a:t>localTable</a:t>
            </a:r>
            <a:r>
              <a:rPr lang="en-US" sz="2000" dirty="0"/>
              <a:t>[key];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</a:t>
            </a:r>
            <a:r>
              <a:rPr lang="en-US" sz="2000" dirty="0" err="1" smtClean="0"/>
              <a:t>c.response</a:t>
            </a:r>
            <a:r>
              <a:rPr lang="en-US" sz="2000" dirty="0"/>
              <a:t>(ref, v);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885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7046"/>
            <a:ext cx="9144000" cy="4231132"/>
          </a:xfrm>
        </p:spPr>
        <p:txBody>
          <a:bodyPr numCol="2"/>
          <a:lstStyle/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/>
            </a:pPr>
            <a:r>
              <a:rPr lang="en-US" dirty="0" smtClean="0"/>
              <a:t>Introduction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Design</a:t>
            </a:r>
          </a:p>
          <a:p>
            <a:pPr marL="681038" lvl="1" indent="-276225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Execution Model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Hello World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Benefits of Charm++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2"/>
            </a:pPr>
            <a:r>
              <a:rPr lang="en-US" dirty="0" smtClean="0"/>
              <a:t>Charm++ Basics</a:t>
            </a:r>
          </a:p>
          <a:p>
            <a:pPr marL="681038" lvl="1" indent="-331788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smtClean="0"/>
              <a:t>Object Collections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Overdecomposition</a:t>
            </a:r>
            <a:endParaRPr lang="en-US" dirty="0" smtClean="0"/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5"/>
            </a:pPr>
            <a:r>
              <a:rPr lang="en-US" dirty="0" err="1" smtClean="0"/>
              <a:t>Migratability</a:t>
            </a:r>
            <a:endParaRPr lang="en-US" dirty="0" smtClean="0"/>
          </a:p>
          <a:p>
            <a:pPr marL="681038" lvl="1" indent="-385763">
              <a:buClr>
                <a:srgbClr val="0000FF"/>
              </a:buClr>
              <a:buSzPct val="100000"/>
              <a:buFont typeface="Arial"/>
              <a:buChar char="•"/>
            </a:pPr>
            <a:r>
              <a:rPr lang="en-US" dirty="0" err="1" smtClean="0"/>
              <a:t>Checkpointing</a:t>
            </a:r>
            <a:r>
              <a:rPr lang="en-US" dirty="0" smtClean="0"/>
              <a:t> and Resilience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Structured Dagger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Application Design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Performance Tuning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Using Dynamic Load Balancing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Interoperability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Debugging</a:t>
            </a:r>
          </a:p>
          <a:p>
            <a:pPr marL="681038" indent="-681038">
              <a:buClr>
                <a:srgbClr val="0000FF"/>
              </a:buClr>
              <a:buSzPct val="100000"/>
              <a:buFont typeface="+mj-lt"/>
              <a:buAutoNum type="arabicParenR" startAt="7"/>
            </a:pPr>
            <a:r>
              <a:rPr lang="en-US" dirty="0" smtClean="0"/>
              <a:t>Further Optimization</a:t>
            </a:r>
          </a:p>
        </p:txBody>
      </p:sp>
    </p:spTree>
    <p:extLst>
      <p:ext uri="{BB962C8B-B14F-4D97-AF65-F5344CB8AC3E}">
        <p14:creationId xmlns:p14="http://schemas.microsoft.com/office/powerpoint/2010/main" val="2686446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95125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8253</TotalTime>
  <Words>5786</Words>
  <Application>Microsoft Macintosh PowerPoint</Application>
  <PresentationFormat>On-screen Show (4:3)</PresentationFormat>
  <Paragraphs>875</Paragraphs>
  <Slides>83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84" baseType="lpstr">
      <vt:lpstr>Clarity</vt:lpstr>
      <vt:lpstr>Programming with Parallel Migratable Objects</vt:lpstr>
      <vt:lpstr>PowerPoint Presentation</vt:lpstr>
      <vt:lpstr>Outline</vt:lpstr>
      <vt:lpstr>Harnessing Parallelism: Challenges  Trends in System Architecture</vt:lpstr>
      <vt:lpstr>Harnessing Parallelism: Challenges  Trends in System Architecture</vt:lpstr>
      <vt:lpstr>Harnessing Parallelism: Challenges  Next-generation Applications</vt:lpstr>
      <vt:lpstr>Harnessing Parallelism: Challenges Programming Models: MPI</vt:lpstr>
      <vt:lpstr>PowerPoint Presentation</vt:lpstr>
      <vt:lpstr>PowerPoint Presentation</vt:lpstr>
      <vt:lpstr>Stuff you already know  Benefits of Object-based code </vt:lpstr>
      <vt:lpstr>Globally-Visible Objects: Chares and Proxies</vt:lpstr>
      <vt:lpstr>Globally-Visible Methods: Entry Methods</vt:lpstr>
      <vt:lpstr>Method-Driven Asynchronous Communication</vt:lpstr>
      <vt:lpstr>Design Principle: Do not wait for remote completion</vt:lpstr>
      <vt:lpstr>For example, a Jacobi reduction</vt:lpstr>
      <vt:lpstr>Methods: Natural Units of Sequential Computation</vt:lpstr>
      <vt:lpstr>The Execution Model</vt:lpstr>
      <vt:lpstr>The Execution Model</vt:lpstr>
      <vt:lpstr>Outline</vt:lpstr>
      <vt:lpstr>Hello World Example</vt:lpstr>
      <vt:lpstr>Hello World with Chares</vt:lpstr>
      <vt:lpstr>Compiling a Charm++ Program</vt:lpstr>
      <vt:lpstr>Building Charm++</vt:lpstr>
      <vt:lpstr>Hello World Example</vt:lpstr>
      <vt:lpstr>Outline</vt:lpstr>
      <vt:lpstr>Impact on communication</vt:lpstr>
      <vt:lpstr>Example Computation</vt:lpstr>
      <vt:lpstr>Example: Stencil Computation</vt:lpstr>
      <vt:lpstr>Modularity and Compositionality</vt:lpstr>
      <vt:lpstr>Modularity and Compositionality</vt:lpstr>
      <vt:lpstr>Modularity and Compositionality</vt:lpstr>
      <vt:lpstr>Migratability</vt:lpstr>
      <vt:lpstr>Decomposition Independent of numCores</vt:lpstr>
      <vt:lpstr>Utility for Multi-cores, Many-cores, Accelerators</vt:lpstr>
      <vt:lpstr>Load Balancing</vt:lpstr>
      <vt:lpstr>A quick Example  Weather Forecasting in BRAMS </vt:lpstr>
      <vt:lpstr>Basic Virtualization of BRAMS</vt:lpstr>
      <vt:lpstr>Baseline: 64 objects on 64 processors</vt:lpstr>
      <vt:lpstr>Over-decomposition: 1024 objects on 64 processors Benefits from communication/computation overlap</vt:lpstr>
      <vt:lpstr>With Load Balancing: 1024 objects on 64 processors</vt:lpstr>
      <vt:lpstr>PowerPoint Presentation</vt:lpstr>
      <vt:lpstr>Outline</vt:lpstr>
      <vt:lpstr>Charm++ File structure</vt:lpstr>
      <vt:lpstr>Charm Interface: Modules</vt:lpstr>
      <vt:lpstr>Charm Interface: Chares</vt:lpstr>
      <vt:lpstr>PowerPoint Presentation</vt:lpstr>
      <vt:lpstr>PowerPoint Presentation</vt:lpstr>
      <vt:lpstr>PowerPoint Presentation</vt:lpstr>
      <vt:lpstr>Outline</vt:lpstr>
      <vt:lpstr>Chares are reactive</vt:lpstr>
      <vt:lpstr>Fibonacci Example</vt:lpstr>
      <vt:lpstr>Fibonacci Example</vt:lpstr>
      <vt:lpstr>Consider Fibonacci Chare</vt:lpstr>
      <vt:lpstr>Structured Dagger The when construct</vt:lpstr>
      <vt:lpstr>Structured Dagger The serial construct</vt:lpstr>
      <vt:lpstr>Structured Dagger The when construct</vt:lpstr>
      <vt:lpstr>Structured Dagger The when construct</vt:lpstr>
      <vt:lpstr>Structured Dagger Boilerplate</vt:lpstr>
      <vt:lpstr>Structured Dagger Boilerplate</vt:lpstr>
      <vt:lpstr>Fibonacci with Structured Dagger</vt:lpstr>
      <vt:lpstr>Fibonacci with Structured Dagger</vt:lpstr>
      <vt:lpstr>Structured Dagger The when construct</vt:lpstr>
      <vt:lpstr>Structured Dagger The when construct</vt:lpstr>
      <vt:lpstr>Structured Dagger The if-then-else construct</vt:lpstr>
      <vt:lpstr>Structured Dagger The for construct</vt:lpstr>
      <vt:lpstr>Structured Dagger The while construct</vt:lpstr>
      <vt:lpstr>Structured Dagger The overlap construct</vt:lpstr>
      <vt:lpstr>Illustration of a long “overlap”</vt:lpstr>
      <vt:lpstr>Structured Dagger The forall construct</vt:lpstr>
      <vt:lpstr>Parallel Prefix with SDAG: .ci file I</vt:lpstr>
      <vt:lpstr>Parallel Prefix with SDAG: .ci file II</vt:lpstr>
      <vt:lpstr>Parallel Prefix with SDAG: .C file I</vt:lpstr>
      <vt:lpstr>Parallel Prefix with SDAG: .C file II</vt:lpstr>
      <vt:lpstr>Stencil Codes</vt:lpstr>
      <vt:lpstr>5-point Stencil</vt:lpstr>
      <vt:lpstr>5-point Stencil</vt:lpstr>
      <vt:lpstr>5-point Stencil</vt:lpstr>
      <vt:lpstr>Jacobi:  .ci file</vt:lpstr>
      <vt:lpstr>Jacobi:  .ci file</vt:lpstr>
      <vt:lpstr>Jacobi:  .ci file (with asynchronous reductions)</vt:lpstr>
      <vt:lpstr>Power of Asynchrony Example</vt:lpstr>
      <vt:lpstr>Structured dagger version</vt:lpstr>
      <vt:lpstr>Outline</vt:lpstr>
    </vt:vector>
  </TitlesOfParts>
  <Company>University of Illinois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Chares are reactive</dc:title>
  <dc:creator>Shanna DeSouza</dc:creator>
  <cp:lastModifiedBy>Shanna DeSouza</cp:lastModifiedBy>
  <cp:revision>143</cp:revision>
  <dcterms:created xsi:type="dcterms:W3CDTF">2014-08-04T16:19:24Z</dcterms:created>
  <dcterms:modified xsi:type="dcterms:W3CDTF">2014-09-03T21:51:35Z</dcterms:modified>
</cp:coreProperties>
</file>